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handoutMasterIdLst>
    <p:handoutMasterId r:id="rId21"/>
  </p:handoutMasterIdLst>
  <p:sldIdLst>
    <p:sldId id="325" r:id="rId2"/>
    <p:sldId id="257" r:id="rId3"/>
    <p:sldId id="850" r:id="rId4"/>
    <p:sldId id="837" r:id="rId5"/>
    <p:sldId id="838" r:id="rId6"/>
    <p:sldId id="852" r:id="rId7"/>
    <p:sldId id="853" r:id="rId8"/>
    <p:sldId id="840" r:id="rId9"/>
    <p:sldId id="860" r:id="rId10"/>
    <p:sldId id="854" r:id="rId11"/>
    <p:sldId id="855" r:id="rId12"/>
    <p:sldId id="841" r:id="rId13"/>
    <p:sldId id="856" r:id="rId14"/>
    <p:sldId id="857" r:id="rId15"/>
    <p:sldId id="858" r:id="rId16"/>
    <p:sldId id="859" r:id="rId17"/>
    <p:sldId id="861" r:id="rId18"/>
    <p:sldId id="265" r:id="rId19"/>
    <p:sldId id="264" r:id="rId20"/>
  </p:sldIdLst>
  <p:sldSz cx="12192000" cy="6858000"/>
  <p:notesSz cx="6858000" cy="9144000"/>
  <p:embeddedFontLst>
    <p:embeddedFont>
      <p:font typeface="思源黑体 CN Bold" panose="02010600030101010101" charset="-122"/>
      <p:bold r:id="rId22"/>
    </p:embeddedFont>
    <p:embeddedFont>
      <p:font typeface="等线" panose="02010600030101010101" pitchFamily="2" charset="-122"/>
      <p:regular r:id="rId23"/>
      <p:bold r:id="rId2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765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34" autoAdjust="0"/>
    <p:restoredTop sz="94660" autoAdjust="0"/>
  </p:normalViewPr>
  <p:slideViewPr>
    <p:cSldViewPr snapToGrid="0" showGuides="1">
      <p:cViewPr varScale="1">
        <p:scale>
          <a:sx n="86" d="100"/>
          <a:sy n="86" d="100"/>
        </p:scale>
        <p:origin x="93" y="39"/>
      </p:cViewPr>
      <p:guideLst>
        <p:guide orient="horz" pos="2160"/>
        <p:guide pos="765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658"/>
    </p:cViewPr>
  </p:sorterViewPr>
  <p:notesViewPr>
    <p:cSldViewPr snapToGrid="0" showGuides="1">
      <p:cViewPr varScale="1">
        <p:scale>
          <a:sx n="60" d="100"/>
          <a:sy n="60" d="100"/>
        </p:scale>
        <p:origin x="3187" y="3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ED1BFD17-1E03-434F-9399-D1936E2B176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694578D8-152D-469E-B72D-25AC1BC886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D824CF-9C00-4639-A668-F824747C6C9B}" type="datetimeFigureOut">
              <a:rPr lang="zh-CN" altLang="en-US" smtClean="0"/>
              <a:t>2025/9/19</a:t>
            </a:fld>
            <a:endParaRPr lang="zh-CN" altLang="en-US"/>
          </a:p>
        </p:txBody>
      </p:sp>
      <p:sp>
        <p:nvSpPr>
          <p:cNvPr id="4" name="页脚占位符 3">
            <a:extLst>
              <a:ext uri="{FF2B5EF4-FFF2-40B4-BE49-F238E27FC236}">
                <a16:creationId xmlns:a16="http://schemas.microsoft.com/office/drawing/2014/main" id="{9CF21DD0-83A0-4EBE-BF9F-CE0681367DF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EF25C326-61B2-4F22-B66A-88BE2C1759F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E504E8-4426-4C6F-A189-1AC2C2367F47}" type="slidenum">
              <a:rPr lang="zh-CN" altLang="en-US" smtClean="0"/>
              <a:t>‹#›</a:t>
            </a:fld>
            <a:endParaRPr lang="zh-CN" altLang="en-US"/>
          </a:p>
        </p:txBody>
      </p:sp>
    </p:spTree>
    <p:extLst>
      <p:ext uri="{BB962C8B-B14F-4D97-AF65-F5344CB8AC3E}">
        <p14:creationId xmlns:p14="http://schemas.microsoft.com/office/powerpoint/2010/main" val="1682442448"/>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62B2072-943B-A8B9-8B1A-3B4BB12B447C}"/>
              </a:ext>
            </a:extLst>
          </p:cNvPr>
          <p:cNvSpPr>
            <a:spLocks noChangeAspect="1"/>
          </p:cNvSpPr>
          <p:nvPr userDrawn="1"/>
        </p:nvSpPr>
        <p:spPr>
          <a:xfrm>
            <a:off x="0" y="0"/>
            <a:ext cx="12192000" cy="6858000"/>
          </a:xfrm>
          <a:prstGeom prst="rect">
            <a:avLst/>
          </a:prstGeom>
          <a:blipFill dpi="0" rotWithShape="1">
            <a:blip r:embed="rId2"/>
            <a:srcRect/>
            <a:stretch>
              <a:fillRect t="-3790" b="-19174"/>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3" name="矩形 2">
            <a:extLst>
              <a:ext uri="{FF2B5EF4-FFF2-40B4-BE49-F238E27FC236}">
                <a16:creationId xmlns:a16="http://schemas.microsoft.com/office/drawing/2014/main" id="{6B396E1B-709C-776D-372B-40696704FA0D}"/>
              </a:ext>
            </a:extLst>
          </p:cNvPr>
          <p:cNvSpPr/>
          <p:nvPr userDrawn="1"/>
        </p:nvSpPr>
        <p:spPr>
          <a:xfrm>
            <a:off x="0" y="-28450"/>
            <a:ext cx="12313920" cy="7406640"/>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4" name="任意多边形: 形状 3">
            <a:extLst>
              <a:ext uri="{FF2B5EF4-FFF2-40B4-BE49-F238E27FC236}">
                <a16:creationId xmlns:a16="http://schemas.microsoft.com/office/drawing/2014/main" id="{086C6501-CDA0-346C-29AE-BEF544381AED}"/>
              </a:ext>
            </a:extLst>
          </p:cNvPr>
          <p:cNvSpPr/>
          <p:nvPr userDrawn="1"/>
        </p:nvSpPr>
        <p:spPr>
          <a:xfrm>
            <a:off x="0" y="1960878"/>
            <a:ext cx="4284596" cy="2867427"/>
          </a:xfrm>
          <a:custGeom>
            <a:avLst/>
            <a:gdLst>
              <a:gd name="connsiteX0" fmla="*/ 0 w 4284596"/>
              <a:gd name="connsiteY0" fmla="*/ 0 h 2867427"/>
              <a:gd name="connsiteX1" fmla="*/ 4284596 w 4284596"/>
              <a:gd name="connsiteY1" fmla="*/ 0 h 2867427"/>
              <a:gd name="connsiteX2" fmla="*/ 3567739 w 4284596"/>
              <a:gd name="connsiteY2" fmla="*/ 2867427 h 2867427"/>
              <a:gd name="connsiteX3" fmla="*/ 0 w 4284596"/>
              <a:gd name="connsiteY3" fmla="*/ 2867427 h 2867427"/>
            </a:gdLst>
            <a:ahLst/>
            <a:cxnLst>
              <a:cxn ang="0">
                <a:pos x="connsiteX0" y="connsiteY0"/>
              </a:cxn>
              <a:cxn ang="0">
                <a:pos x="connsiteX1" y="connsiteY1"/>
              </a:cxn>
              <a:cxn ang="0">
                <a:pos x="connsiteX2" y="connsiteY2"/>
              </a:cxn>
              <a:cxn ang="0">
                <a:pos x="connsiteX3" y="connsiteY3"/>
              </a:cxn>
            </a:cxnLst>
            <a:rect l="l" t="t" r="r" b="b"/>
            <a:pathLst>
              <a:path w="4284596" h="2867427">
                <a:moveTo>
                  <a:pt x="0" y="0"/>
                </a:moveTo>
                <a:lnTo>
                  <a:pt x="4284596" y="0"/>
                </a:lnTo>
                <a:lnTo>
                  <a:pt x="3567739" y="2867427"/>
                </a:lnTo>
                <a:lnTo>
                  <a:pt x="0" y="286742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dirty="0">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5" name="任意多边形: 形状 4">
            <a:extLst>
              <a:ext uri="{FF2B5EF4-FFF2-40B4-BE49-F238E27FC236}">
                <a16:creationId xmlns:a16="http://schemas.microsoft.com/office/drawing/2014/main" id="{64DEF6BF-007E-AB94-597D-CFC94FA9CE51}"/>
              </a:ext>
            </a:extLst>
          </p:cNvPr>
          <p:cNvSpPr/>
          <p:nvPr userDrawn="1"/>
        </p:nvSpPr>
        <p:spPr>
          <a:xfrm>
            <a:off x="-4308" y="2147684"/>
            <a:ext cx="4251259" cy="2493817"/>
          </a:xfrm>
          <a:custGeom>
            <a:avLst/>
            <a:gdLst>
              <a:gd name="connsiteX0" fmla="*/ 0 w 4251259"/>
              <a:gd name="connsiteY0" fmla="*/ 0 h 2493817"/>
              <a:gd name="connsiteX1" fmla="*/ 4251259 w 4251259"/>
              <a:gd name="connsiteY1" fmla="*/ 0 h 2493817"/>
              <a:gd name="connsiteX2" fmla="*/ 3627805 w 4251259"/>
              <a:gd name="connsiteY2" fmla="*/ 2493817 h 2493817"/>
              <a:gd name="connsiteX3" fmla="*/ 0 w 4251259"/>
              <a:gd name="connsiteY3" fmla="*/ 2493817 h 2493817"/>
            </a:gdLst>
            <a:ahLst/>
            <a:cxnLst>
              <a:cxn ang="0">
                <a:pos x="connsiteX0" y="connsiteY0"/>
              </a:cxn>
              <a:cxn ang="0">
                <a:pos x="connsiteX1" y="connsiteY1"/>
              </a:cxn>
              <a:cxn ang="0">
                <a:pos x="connsiteX2" y="connsiteY2"/>
              </a:cxn>
              <a:cxn ang="0">
                <a:pos x="connsiteX3" y="connsiteY3"/>
              </a:cxn>
            </a:cxnLst>
            <a:rect l="l" t="t" r="r" b="b"/>
            <a:pathLst>
              <a:path w="4251259" h="2493817">
                <a:moveTo>
                  <a:pt x="0" y="0"/>
                </a:moveTo>
                <a:lnTo>
                  <a:pt x="4251259" y="0"/>
                </a:lnTo>
                <a:lnTo>
                  <a:pt x="3627805" y="2493817"/>
                </a:lnTo>
                <a:lnTo>
                  <a:pt x="0" y="249381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6" name="任意多边形: 形状 5">
            <a:extLst>
              <a:ext uri="{FF2B5EF4-FFF2-40B4-BE49-F238E27FC236}">
                <a16:creationId xmlns:a16="http://schemas.microsoft.com/office/drawing/2014/main" id="{65F24390-433E-68BB-B9E8-C2D955A18D0E}"/>
              </a:ext>
            </a:extLst>
          </p:cNvPr>
          <p:cNvSpPr/>
          <p:nvPr userDrawn="1"/>
        </p:nvSpPr>
        <p:spPr>
          <a:xfrm>
            <a:off x="3524516" y="1960878"/>
            <a:ext cx="8637004" cy="2867427"/>
          </a:xfrm>
          <a:custGeom>
            <a:avLst/>
            <a:gdLst>
              <a:gd name="connsiteX0" fmla="*/ 716857 w 8637004"/>
              <a:gd name="connsiteY0" fmla="*/ 0 h 2867427"/>
              <a:gd name="connsiteX1" fmla="*/ 8637004 w 8637004"/>
              <a:gd name="connsiteY1" fmla="*/ 0 h 2867427"/>
              <a:gd name="connsiteX2" fmla="*/ 8637004 w 8637004"/>
              <a:gd name="connsiteY2" fmla="*/ 2867427 h 2867427"/>
              <a:gd name="connsiteX3" fmla="*/ 0 w 8637004"/>
              <a:gd name="connsiteY3" fmla="*/ 2867427 h 2867427"/>
            </a:gdLst>
            <a:ahLst/>
            <a:cxnLst>
              <a:cxn ang="0">
                <a:pos x="connsiteX0" y="connsiteY0"/>
              </a:cxn>
              <a:cxn ang="0">
                <a:pos x="connsiteX1" y="connsiteY1"/>
              </a:cxn>
              <a:cxn ang="0">
                <a:pos x="connsiteX2" y="connsiteY2"/>
              </a:cxn>
              <a:cxn ang="0">
                <a:pos x="connsiteX3" y="connsiteY3"/>
              </a:cxn>
            </a:cxnLst>
            <a:rect l="l" t="t" r="r" b="b"/>
            <a:pathLst>
              <a:path w="8637004" h="2867427">
                <a:moveTo>
                  <a:pt x="716857" y="0"/>
                </a:moveTo>
                <a:lnTo>
                  <a:pt x="8637004" y="0"/>
                </a:lnTo>
                <a:lnTo>
                  <a:pt x="8637004" y="2867427"/>
                </a:lnTo>
                <a:lnTo>
                  <a:pt x="0" y="286742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7" name="任意多边形: 形状 6">
            <a:extLst>
              <a:ext uri="{FF2B5EF4-FFF2-40B4-BE49-F238E27FC236}">
                <a16:creationId xmlns:a16="http://schemas.microsoft.com/office/drawing/2014/main" id="{6A47F58A-E58A-805F-98EA-893ED651439E}"/>
              </a:ext>
            </a:extLst>
          </p:cNvPr>
          <p:cNvSpPr/>
          <p:nvPr userDrawn="1"/>
        </p:nvSpPr>
        <p:spPr>
          <a:xfrm>
            <a:off x="3524517" y="2147684"/>
            <a:ext cx="8637002" cy="2493817"/>
          </a:xfrm>
          <a:custGeom>
            <a:avLst/>
            <a:gdLst>
              <a:gd name="connsiteX0" fmla="*/ 623454 w 8637002"/>
              <a:gd name="connsiteY0" fmla="*/ 0 h 2493817"/>
              <a:gd name="connsiteX1" fmla="*/ 8637002 w 8637002"/>
              <a:gd name="connsiteY1" fmla="*/ 0 h 2493817"/>
              <a:gd name="connsiteX2" fmla="*/ 8637002 w 8637002"/>
              <a:gd name="connsiteY2" fmla="*/ 2493817 h 2493817"/>
              <a:gd name="connsiteX3" fmla="*/ 0 w 8637002"/>
              <a:gd name="connsiteY3" fmla="*/ 2493817 h 2493817"/>
            </a:gdLst>
            <a:ahLst/>
            <a:cxnLst>
              <a:cxn ang="0">
                <a:pos x="connsiteX0" y="connsiteY0"/>
              </a:cxn>
              <a:cxn ang="0">
                <a:pos x="connsiteX1" y="connsiteY1"/>
              </a:cxn>
              <a:cxn ang="0">
                <a:pos x="connsiteX2" y="connsiteY2"/>
              </a:cxn>
              <a:cxn ang="0">
                <a:pos x="connsiteX3" y="connsiteY3"/>
              </a:cxn>
            </a:cxnLst>
            <a:rect l="l" t="t" r="r" b="b"/>
            <a:pathLst>
              <a:path w="8637002" h="2493817">
                <a:moveTo>
                  <a:pt x="623454" y="0"/>
                </a:moveTo>
                <a:lnTo>
                  <a:pt x="8637002" y="0"/>
                </a:lnTo>
                <a:lnTo>
                  <a:pt x="8637002" y="2493817"/>
                </a:lnTo>
                <a:lnTo>
                  <a:pt x="0" y="249381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dirty="0">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Tree>
    <p:extLst>
      <p:ext uri="{BB962C8B-B14F-4D97-AF65-F5344CB8AC3E}">
        <p14:creationId xmlns:p14="http://schemas.microsoft.com/office/powerpoint/2010/main" val="2329636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A0A1118-D4A6-868D-9A5C-703E8F42EF6B}"/>
              </a:ext>
            </a:extLst>
          </p:cNvPr>
          <p:cNvSpPr>
            <a:spLocks noChangeAspect="1"/>
          </p:cNvSpPr>
          <p:nvPr userDrawn="1"/>
        </p:nvSpPr>
        <p:spPr>
          <a:xfrm>
            <a:off x="0" y="0"/>
            <a:ext cx="12192000" cy="6858000"/>
          </a:xfrm>
          <a:prstGeom prst="rect">
            <a:avLst/>
          </a:prstGeom>
          <a:blipFill dpi="0" rotWithShape="1">
            <a:blip r:embed="rId2"/>
            <a:srcRect/>
            <a:stretch>
              <a:fillRect t="-3790" b="-19174"/>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3" name="矩形 2">
            <a:extLst>
              <a:ext uri="{FF2B5EF4-FFF2-40B4-BE49-F238E27FC236}">
                <a16:creationId xmlns:a16="http://schemas.microsoft.com/office/drawing/2014/main" id="{C7AC7F1D-6884-B9B2-BF60-05A86C3862EB}"/>
              </a:ext>
            </a:extLst>
          </p:cNvPr>
          <p:cNvSpPr/>
          <p:nvPr userDrawn="1"/>
        </p:nvSpPr>
        <p:spPr>
          <a:xfrm>
            <a:off x="-121920" y="-106680"/>
            <a:ext cx="12313920" cy="7406640"/>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4" name="矩形 3">
            <a:extLst>
              <a:ext uri="{FF2B5EF4-FFF2-40B4-BE49-F238E27FC236}">
                <a16:creationId xmlns:a16="http://schemas.microsoft.com/office/drawing/2014/main" id="{0A75BDC5-034A-7A4B-F896-2EC6700F6F64}"/>
              </a:ext>
            </a:extLst>
          </p:cNvPr>
          <p:cNvSpPr/>
          <p:nvPr userDrawn="1"/>
        </p:nvSpPr>
        <p:spPr>
          <a:xfrm>
            <a:off x="7600335" y="0"/>
            <a:ext cx="4591665" cy="69514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5" name="文本框 4">
            <a:extLst>
              <a:ext uri="{FF2B5EF4-FFF2-40B4-BE49-F238E27FC236}">
                <a16:creationId xmlns:a16="http://schemas.microsoft.com/office/drawing/2014/main" id="{2472A47D-1107-77E7-1B1C-3D9F6C5554E2}"/>
              </a:ext>
            </a:extLst>
          </p:cNvPr>
          <p:cNvSpPr txBox="1"/>
          <p:nvPr userDrawn="1"/>
        </p:nvSpPr>
        <p:spPr>
          <a:xfrm>
            <a:off x="1448363" y="1951481"/>
            <a:ext cx="1415772" cy="2851102"/>
          </a:xfrm>
          <a:prstGeom prst="rect">
            <a:avLst/>
          </a:prstGeom>
          <a:noFill/>
        </p:spPr>
        <p:txBody>
          <a:bodyPr vert="eaVert"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8000" b="1"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目</a:t>
            </a:r>
            <a:r>
              <a:rPr kumimoji="1" lang="en-US" altLang="zh-CN" sz="8000" b="1"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a:t>
            </a:r>
            <a:r>
              <a:rPr kumimoji="1" lang="zh-CN" altLang="en-US" sz="8000" b="1"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录</a:t>
            </a:r>
          </a:p>
        </p:txBody>
      </p:sp>
      <p:sp>
        <p:nvSpPr>
          <p:cNvPr id="6" name="任意多边形: 形状 5">
            <a:extLst>
              <a:ext uri="{FF2B5EF4-FFF2-40B4-BE49-F238E27FC236}">
                <a16:creationId xmlns:a16="http://schemas.microsoft.com/office/drawing/2014/main" id="{48FA25E9-CD80-3433-36A5-76A0C07A1B62}"/>
              </a:ext>
            </a:extLst>
          </p:cNvPr>
          <p:cNvSpPr/>
          <p:nvPr userDrawn="1"/>
        </p:nvSpPr>
        <p:spPr>
          <a:xfrm>
            <a:off x="1292575" y="1645609"/>
            <a:ext cx="1716528" cy="3575433"/>
          </a:xfrm>
          <a:custGeom>
            <a:avLst/>
            <a:gdLst>
              <a:gd name="connsiteX0" fmla="*/ 0 w 1716528"/>
              <a:gd name="connsiteY0" fmla="*/ 0 h 3021106"/>
              <a:gd name="connsiteX1" fmla="*/ 1716528 w 1716528"/>
              <a:gd name="connsiteY1" fmla="*/ 0 h 3021106"/>
              <a:gd name="connsiteX2" fmla="*/ 1716528 w 1716528"/>
              <a:gd name="connsiteY2" fmla="*/ 1030941 h 3021106"/>
              <a:gd name="connsiteX3" fmla="*/ 1377809 w 1716528"/>
              <a:gd name="connsiteY3" fmla="*/ 1030941 h 3021106"/>
              <a:gd name="connsiteX4" fmla="*/ 1377809 w 1716528"/>
              <a:gd name="connsiteY4" fmla="*/ 1990166 h 3021106"/>
              <a:gd name="connsiteX5" fmla="*/ 1716528 w 1716528"/>
              <a:gd name="connsiteY5" fmla="*/ 1990166 h 3021106"/>
              <a:gd name="connsiteX6" fmla="*/ 1716528 w 1716528"/>
              <a:gd name="connsiteY6" fmla="*/ 3021106 h 3021106"/>
              <a:gd name="connsiteX7" fmla="*/ 0 w 1716528"/>
              <a:gd name="connsiteY7" fmla="*/ 3021106 h 3021106"/>
              <a:gd name="connsiteX0-1" fmla="*/ 1377809 w 1716528"/>
              <a:gd name="connsiteY0-2" fmla="*/ 1030941 h 3021106"/>
              <a:gd name="connsiteX1-3" fmla="*/ 1377809 w 1716528"/>
              <a:gd name="connsiteY1-4" fmla="*/ 1990166 h 3021106"/>
              <a:gd name="connsiteX2-5" fmla="*/ 1716528 w 1716528"/>
              <a:gd name="connsiteY2-6" fmla="*/ 1990166 h 3021106"/>
              <a:gd name="connsiteX3-7" fmla="*/ 1716528 w 1716528"/>
              <a:gd name="connsiteY3-8" fmla="*/ 3021106 h 3021106"/>
              <a:gd name="connsiteX4-9" fmla="*/ 0 w 1716528"/>
              <a:gd name="connsiteY4-10" fmla="*/ 3021106 h 3021106"/>
              <a:gd name="connsiteX5-11" fmla="*/ 0 w 1716528"/>
              <a:gd name="connsiteY5-12" fmla="*/ 0 h 3021106"/>
              <a:gd name="connsiteX6-13" fmla="*/ 1716528 w 1716528"/>
              <a:gd name="connsiteY6-14" fmla="*/ 0 h 3021106"/>
              <a:gd name="connsiteX7-15" fmla="*/ 1716528 w 1716528"/>
              <a:gd name="connsiteY7-16" fmla="*/ 1030941 h 3021106"/>
              <a:gd name="connsiteX8" fmla="*/ 1469249 w 1716528"/>
              <a:gd name="connsiteY8" fmla="*/ 1122381 h 3021106"/>
              <a:gd name="connsiteX0-17" fmla="*/ 1377809 w 1716528"/>
              <a:gd name="connsiteY0-18" fmla="*/ 1030941 h 3021106"/>
              <a:gd name="connsiteX1-19" fmla="*/ 1377809 w 1716528"/>
              <a:gd name="connsiteY1-20" fmla="*/ 1990166 h 3021106"/>
              <a:gd name="connsiteX2-21" fmla="*/ 1716528 w 1716528"/>
              <a:gd name="connsiteY2-22" fmla="*/ 1990166 h 3021106"/>
              <a:gd name="connsiteX3-23" fmla="*/ 1716528 w 1716528"/>
              <a:gd name="connsiteY3-24" fmla="*/ 3021106 h 3021106"/>
              <a:gd name="connsiteX4-25" fmla="*/ 0 w 1716528"/>
              <a:gd name="connsiteY4-26" fmla="*/ 3021106 h 3021106"/>
              <a:gd name="connsiteX5-27" fmla="*/ 0 w 1716528"/>
              <a:gd name="connsiteY5-28" fmla="*/ 0 h 3021106"/>
              <a:gd name="connsiteX6-29" fmla="*/ 1716528 w 1716528"/>
              <a:gd name="connsiteY6-30" fmla="*/ 0 h 3021106"/>
              <a:gd name="connsiteX7-31" fmla="*/ 1716528 w 1716528"/>
              <a:gd name="connsiteY7-32" fmla="*/ 1030941 h 3021106"/>
              <a:gd name="connsiteX0-33" fmla="*/ 1377809 w 1716528"/>
              <a:gd name="connsiteY0-34" fmla="*/ 1030941 h 3021106"/>
              <a:gd name="connsiteX1-35" fmla="*/ 1377809 w 1716528"/>
              <a:gd name="connsiteY1-36" fmla="*/ 1990166 h 3021106"/>
              <a:gd name="connsiteX2-37" fmla="*/ 1716528 w 1716528"/>
              <a:gd name="connsiteY2-38" fmla="*/ 1990166 h 3021106"/>
              <a:gd name="connsiteX3-39" fmla="*/ 1716528 w 1716528"/>
              <a:gd name="connsiteY3-40" fmla="*/ 3021106 h 3021106"/>
              <a:gd name="connsiteX4-41" fmla="*/ 0 w 1716528"/>
              <a:gd name="connsiteY4-42" fmla="*/ 3021106 h 3021106"/>
              <a:gd name="connsiteX5-43" fmla="*/ 0 w 1716528"/>
              <a:gd name="connsiteY5-44" fmla="*/ 0 h 3021106"/>
              <a:gd name="connsiteX6-45" fmla="*/ 1716528 w 1716528"/>
              <a:gd name="connsiteY6-46" fmla="*/ 0 h 3021106"/>
              <a:gd name="connsiteX7-47" fmla="*/ 1716528 w 1716528"/>
              <a:gd name="connsiteY7-48" fmla="*/ 1030941 h 3021106"/>
              <a:gd name="connsiteX8-49" fmla="*/ 1377809 w 1716528"/>
              <a:gd name="connsiteY8-50" fmla="*/ 1030941 h 3021106"/>
              <a:gd name="connsiteX0-51" fmla="*/ 1377809 w 1716528"/>
              <a:gd name="connsiteY0-52" fmla="*/ 1030941 h 3021106"/>
              <a:gd name="connsiteX1-53" fmla="*/ 1377809 w 1716528"/>
              <a:gd name="connsiteY1-54" fmla="*/ 1990166 h 3021106"/>
              <a:gd name="connsiteX2-55" fmla="*/ 1716528 w 1716528"/>
              <a:gd name="connsiteY2-56" fmla="*/ 1990166 h 3021106"/>
              <a:gd name="connsiteX3-57" fmla="*/ 1716528 w 1716528"/>
              <a:gd name="connsiteY3-58" fmla="*/ 3021106 h 3021106"/>
              <a:gd name="connsiteX4-59" fmla="*/ 0 w 1716528"/>
              <a:gd name="connsiteY4-60" fmla="*/ 3021106 h 3021106"/>
              <a:gd name="connsiteX5-61" fmla="*/ 0 w 1716528"/>
              <a:gd name="connsiteY5-62" fmla="*/ 0 h 3021106"/>
              <a:gd name="connsiteX6-63" fmla="*/ 1716528 w 1716528"/>
              <a:gd name="connsiteY6-64" fmla="*/ 0 h 3021106"/>
              <a:gd name="connsiteX7-65" fmla="*/ 1716528 w 1716528"/>
              <a:gd name="connsiteY7-66" fmla="*/ 1030941 h 3021106"/>
              <a:gd name="connsiteX8-67" fmla="*/ 1469249 w 1716528"/>
              <a:gd name="connsiteY8-68" fmla="*/ 1122381 h 3021106"/>
              <a:gd name="connsiteX0-69" fmla="*/ 1377809 w 1716528"/>
              <a:gd name="connsiteY0-70" fmla="*/ 1030941 h 3021106"/>
              <a:gd name="connsiteX1-71" fmla="*/ 1377809 w 1716528"/>
              <a:gd name="connsiteY1-72" fmla="*/ 1990166 h 3021106"/>
              <a:gd name="connsiteX2-73" fmla="*/ 1716528 w 1716528"/>
              <a:gd name="connsiteY2-74" fmla="*/ 1990166 h 3021106"/>
              <a:gd name="connsiteX3-75" fmla="*/ 1716528 w 1716528"/>
              <a:gd name="connsiteY3-76" fmla="*/ 3021106 h 3021106"/>
              <a:gd name="connsiteX4-77" fmla="*/ 0 w 1716528"/>
              <a:gd name="connsiteY4-78" fmla="*/ 3021106 h 3021106"/>
              <a:gd name="connsiteX5-79" fmla="*/ 0 w 1716528"/>
              <a:gd name="connsiteY5-80" fmla="*/ 0 h 3021106"/>
              <a:gd name="connsiteX6-81" fmla="*/ 1716528 w 1716528"/>
              <a:gd name="connsiteY6-82" fmla="*/ 0 h 3021106"/>
              <a:gd name="connsiteX7-83" fmla="*/ 1716528 w 1716528"/>
              <a:gd name="connsiteY7-84" fmla="*/ 1030941 h 3021106"/>
              <a:gd name="connsiteX0-85" fmla="*/ 1377809 w 1716528"/>
              <a:gd name="connsiteY0-86" fmla="*/ 1990166 h 3021106"/>
              <a:gd name="connsiteX1-87" fmla="*/ 1716528 w 1716528"/>
              <a:gd name="connsiteY1-88" fmla="*/ 1990166 h 3021106"/>
              <a:gd name="connsiteX2-89" fmla="*/ 1716528 w 1716528"/>
              <a:gd name="connsiteY2-90" fmla="*/ 3021106 h 3021106"/>
              <a:gd name="connsiteX3-91" fmla="*/ 0 w 1716528"/>
              <a:gd name="connsiteY3-92" fmla="*/ 3021106 h 3021106"/>
              <a:gd name="connsiteX4-93" fmla="*/ 0 w 1716528"/>
              <a:gd name="connsiteY4-94" fmla="*/ 0 h 3021106"/>
              <a:gd name="connsiteX5-95" fmla="*/ 1716528 w 1716528"/>
              <a:gd name="connsiteY5-96" fmla="*/ 0 h 3021106"/>
              <a:gd name="connsiteX6-97" fmla="*/ 1716528 w 1716528"/>
              <a:gd name="connsiteY6-98" fmla="*/ 1030941 h 3021106"/>
              <a:gd name="connsiteX0-99" fmla="*/ 1716528 w 1716528"/>
              <a:gd name="connsiteY0-100" fmla="*/ 1990166 h 3021106"/>
              <a:gd name="connsiteX1-101" fmla="*/ 1716528 w 1716528"/>
              <a:gd name="connsiteY1-102" fmla="*/ 3021106 h 3021106"/>
              <a:gd name="connsiteX2-103" fmla="*/ 0 w 1716528"/>
              <a:gd name="connsiteY2-104" fmla="*/ 3021106 h 3021106"/>
              <a:gd name="connsiteX3-105" fmla="*/ 0 w 1716528"/>
              <a:gd name="connsiteY3-106" fmla="*/ 0 h 3021106"/>
              <a:gd name="connsiteX4-107" fmla="*/ 1716528 w 1716528"/>
              <a:gd name="connsiteY4-108" fmla="*/ 0 h 3021106"/>
              <a:gd name="connsiteX5-109" fmla="*/ 1716528 w 1716528"/>
              <a:gd name="connsiteY5-110" fmla="*/ 1030941 h 3021106"/>
              <a:gd name="connsiteX0-111" fmla="*/ 1716528 w 1716528"/>
              <a:gd name="connsiteY0-112" fmla="*/ 1990166 h 3021106"/>
              <a:gd name="connsiteX1-113" fmla="*/ 1716528 w 1716528"/>
              <a:gd name="connsiteY1-114" fmla="*/ 3021106 h 3021106"/>
              <a:gd name="connsiteX2-115" fmla="*/ 0 w 1716528"/>
              <a:gd name="connsiteY2-116" fmla="*/ 3021106 h 3021106"/>
              <a:gd name="connsiteX3-117" fmla="*/ 0 w 1716528"/>
              <a:gd name="connsiteY3-118" fmla="*/ 0 h 3021106"/>
              <a:gd name="connsiteX4-119" fmla="*/ 1716528 w 1716528"/>
              <a:gd name="connsiteY4-120" fmla="*/ 0 h 3021106"/>
              <a:gd name="connsiteX5-121" fmla="*/ 1707563 w 1716528"/>
              <a:gd name="connsiteY5-122" fmla="*/ 1273335 h 3021106"/>
              <a:gd name="connsiteX0-123" fmla="*/ 1716528 w 1716528"/>
              <a:gd name="connsiteY0-124" fmla="*/ 1990166 h 3021106"/>
              <a:gd name="connsiteX1-125" fmla="*/ 1716528 w 1716528"/>
              <a:gd name="connsiteY1-126" fmla="*/ 3021106 h 3021106"/>
              <a:gd name="connsiteX2-127" fmla="*/ 0 w 1716528"/>
              <a:gd name="connsiteY2-128" fmla="*/ 3021106 h 3021106"/>
              <a:gd name="connsiteX3-129" fmla="*/ 0 w 1716528"/>
              <a:gd name="connsiteY3-130" fmla="*/ 0 h 3021106"/>
              <a:gd name="connsiteX4-131" fmla="*/ 1716528 w 1716528"/>
              <a:gd name="connsiteY4-132" fmla="*/ 0 h 3021106"/>
              <a:gd name="connsiteX5-133" fmla="*/ 1707563 w 1716528"/>
              <a:gd name="connsiteY5-134" fmla="*/ 1280910 h 3021106"/>
              <a:gd name="connsiteX0-135" fmla="*/ 1716528 w 1716528"/>
              <a:gd name="connsiteY0-136" fmla="*/ 1762920 h 3021106"/>
              <a:gd name="connsiteX1-137" fmla="*/ 1716528 w 1716528"/>
              <a:gd name="connsiteY1-138" fmla="*/ 3021106 h 3021106"/>
              <a:gd name="connsiteX2-139" fmla="*/ 0 w 1716528"/>
              <a:gd name="connsiteY2-140" fmla="*/ 3021106 h 3021106"/>
              <a:gd name="connsiteX3-141" fmla="*/ 0 w 1716528"/>
              <a:gd name="connsiteY3-142" fmla="*/ 0 h 3021106"/>
              <a:gd name="connsiteX4-143" fmla="*/ 1716528 w 1716528"/>
              <a:gd name="connsiteY4-144" fmla="*/ 0 h 3021106"/>
              <a:gd name="connsiteX5-145" fmla="*/ 1707563 w 1716528"/>
              <a:gd name="connsiteY5-146" fmla="*/ 1280910 h 302110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716528" h="3021106">
                <a:moveTo>
                  <a:pt x="1716528" y="1762920"/>
                </a:moveTo>
                <a:lnTo>
                  <a:pt x="1716528" y="3021106"/>
                </a:lnTo>
                <a:lnTo>
                  <a:pt x="0" y="3021106"/>
                </a:lnTo>
                <a:lnTo>
                  <a:pt x="0" y="0"/>
                </a:lnTo>
                <a:lnTo>
                  <a:pt x="1716528" y="0"/>
                </a:lnTo>
                <a:cubicBezTo>
                  <a:pt x="1713540" y="424445"/>
                  <a:pt x="1710551" y="856465"/>
                  <a:pt x="1707563" y="1280910"/>
                </a:cubicBezTo>
              </a:path>
            </a:pathLst>
          </a:custGeom>
          <a:ln w="635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350" b="0" i="0" u="none" strike="noStrike" kern="1200" cap="none" spc="0" normalizeH="0" baseline="0" noProof="0">
              <a:ln>
                <a:noFill/>
              </a:ln>
              <a:solidFill>
                <a:schemeClr val="accent1"/>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7" name="文本框 6">
            <a:extLst>
              <a:ext uri="{FF2B5EF4-FFF2-40B4-BE49-F238E27FC236}">
                <a16:creationId xmlns:a16="http://schemas.microsoft.com/office/drawing/2014/main" id="{A02AC699-8A69-D34A-8B88-015B3C542430}"/>
              </a:ext>
            </a:extLst>
          </p:cNvPr>
          <p:cNvSpPr txBox="1"/>
          <p:nvPr userDrawn="1"/>
        </p:nvSpPr>
        <p:spPr>
          <a:xfrm>
            <a:off x="1600421" y="3279436"/>
            <a:ext cx="1839383" cy="307777"/>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1" lang="en-US" altLang="zh-CN" sz="1400" b="1"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CONTENTS</a:t>
            </a:r>
            <a:endParaRPr kumimoji="1" lang="zh-CN" altLang="en-US" sz="1400" b="1"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8" name="文本框 7">
            <a:extLst>
              <a:ext uri="{FF2B5EF4-FFF2-40B4-BE49-F238E27FC236}">
                <a16:creationId xmlns:a16="http://schemas.microsoft.com/office/drawing/2014/main" id="{C1CE2531-9CEA-ABA1-B2B6-9E84A3D67510}"/>
              </a:ext>
            </a:extLst>
          </p:cNvPr>
          <p:cNvSpPr txBox="1"/>
          <p:nvPr userDrawn="1"/>
        </p:nvSpPr>
        <p:spPr>
          <a:xfrm>
            <a:off x="5502509" y="1842048"/>
            <a:ext cx="1659429" cy="523220"/>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论文背景</a:t>
            </a:r>
          </a:p>
        </p:txBody>
      </p:sp>
      <p:sp>
        <p:nvSpPr>
          <p:cNvPr id="9" name="文本框 8">
            <a:extLst>
              <a:ext uri="{FF2B5EF4-FFF2-40B4-BE49-F238E27FC236}">
                <a16:creationId xmlns:a16="http://schemas.microsoft.com/office/drawing/2014/main" id="{70310E43-D486-5F7B-1908-F30424258AFC}"/>
              </a:ext>
            </a:extLst>
          </p:cNvPr>
          <p:cNvSpPr txBox="1"/>
          <p:nvPr userDrawn="1"/>
        </p:nvSpPr>
        <p:spPr>
          <a:xfrm>
            <a:off x="9098959" y="1835246"/>
            <a:ext cx="1659429" cy="52322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研究过程</a:t>
            </a:r>
          </a:p>
        </p:txBody>
      </p:sp>
      <p:sp>
        <p:nvSpPr>
          <p:cNvPr id="10" name="文本框 9">
            <a:extLst>
              <a:ext uri="{FF2B5EF4-FFF2-40B4-BE49-F238E27FC236}">
                <a16:creationId xmlns:a16="http://schemas.microsoft.com/office/drawing/2014/main" id="{E79DAA88-EF39-414F-9ECE-246CB2F9E53C}"/>
              </a:ext>
            </a:extLst>
          </p:cNvPr>
          <p:cNvSpPr txBox="1"/>
          <p:nvPr userDrawn="1"/>
        </p:nvSpPr>
        <p:spPr>
          <a:xfrm>
            <a:off x="5536598" y="3362419"/>
            <a:ext cx="1659429" cy="523220"/>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重点难点</a:t>
            </a:r>
          </a:p>
        </p:txBody>
      </p:sp>
      <p:sp>
        <p:nvSpPr>
          <p:cNvPr id="11" name="文本框 10">
            <a:extLst>
              <a:ext uri="{FF2B5EF4-FFF2-40B4-BE49-F238E27FC236}">
                <a16:creationId xmlns:a16="http://schemas.microsoft.com/office/drawing/2014/main" id="{C437C796-7BD9-0366-FA38-0EFE314E0512}"/>
              </a:ext>
            </a:extLst>
          </p:cNvPr>
          <p:cNvSpPr txBox="1"/>
          <p:nvPr userDrawn="1"/>
        </p:nvSpPr>
        <p:spPr>
          <a:xfrm>
            <a:off x="9098959" y="3279437"/>
            <a:ext cx="1659429" cy="52322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归纳总结</a:t>
            </a:r>
          </a:p>
        </p:txBody>
      </p:sp>
      <p:sp>
        <p:nvSpPr>
          <p:cNvPr id="12" name="文本框 11">
            <a:extLst>
              <a:ext uri="{FF2B5EF4-FFF2-40B4-BE49-F238E27FC236}">
                <a16:creationId xmlns:a16="http://schemas.microsoft.com/office/drawing/2014/main" id="{139CBC76-3AA8-02AF-42CD-EAC35C4A0018}"/>
              </a:ext>
            </a:extLst>
          </p:cNvPr>
          <p:cNvSpPr txBox="1"/>
          <p:nvPr userDrawn="1"/>
        </p:nvSpPr>
        <p:spPr>
          <a:xfrm>
            <a:off x="5536598" y="4868338"/>
            <a:ext cx="1659429" cy="523220"/>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参考文献</a:t>
            </a:r>
          </a:p>
        </p:txBody>
      </p:sp>
      <p:sp>
        <p:nvSpPr>
          <p:cNvPr id="13" name="文本框 12">
            <a:extLst>
              <a:ext uri="{FF2B5EF4-FFF2-40B4-BE49-F238E27FC236}">
                <a16:creationId xmlns:a16="http://schemas.microsoft.com/office/drawing/2014/main" id="{9CAD62BC-AFA9-0583-896E-D23B3FCF04B7}"/>
              </a:ext>
            </a:extLst>
          </p:cNvPr>
          <p:cNvSpPr txBox="1"/>
          <p:nvPr userDrawn="1"/>
        </p:nvSpPr>
        <p:spPr>
          <a:xfrm>
            <a:off x="9109991" y="4823923"/>
            <a:ext cx="922047" cy="52322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致谢</a:t>
            </a:r>
          </a:p>
        </p:txBody>
      </p:sp>
      <p:sp>
        <p:nvSpPr>
          <p:cNvPr id="14" name="矩形 13">
            <a:extLst>
              <a:ext uri="{FF2B5EF4-FFF2-40B4-BE49-F238E27FC236}">
                <a16:creationId xmlns:a16="http://schemas.microsoft.com/office/drawing/2014/main" id="{088D4131-45EF-D10B-BCBD-E4C4AFBB3151}"/>
              </a:ext>
            </a:extLst>
          </p:cNvPr>
          <p:cNvSpPr/>
          <p:nvPr userDrawn="1"/>
        </p:nvSpPr>
        <p:spPr>
          <a:xfrm>
            <a:off x="4772963" y="1931194"/>
            <a:ext cx="359683" cy="359683"/>
          </a:xfrm>
          <a:prstGeom prst="rect">
            <a:avLst/>
          </a:prstGeom>
          <a:noFill/>
          <a:ln w="38100">
            <a:solidFill>
              <a:srgbClr val="0A16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Arial" panose="020B0604020202020204" pitchFamily="34" charset="0"/>
                <a:sym typeface="思源黑体 CN Bold" panose="020B0800000000000000" pitchFamily="34" charset="-122"/>
              </a:rPr>
              <a:t>1</a:t>
            </a:r>
            <a:endParaRPr kumimoji="1" lang="zh-CN" altLang="en-US" sz="20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Arial" panose="020B0604020202020204" pitchFamily="34" charset="0"/>
              <a:sym typeface="思源黑体 CN Bold" panose="020B0800000000000000" pitchFamily="34" charset="-122"/>
            </a:endParaRPr>
          </a:p>
        </p:txBody>
      </p:sp>
      <p:sp>
        <p:nvSpPr>
          <p:cNvPr id="15" name="矩形 14">
            <a:extLst>
              <a:ext uri="{FF2B5EF4-FFF2-40B4-BE49-F238E27FC236}">
                <a16:creationId xmlns:a16="http://schemas.microsoft.com/office/drawing/2014/main" id="{C226CE43-33C1-49B0-159B-F9CBE025D66B}"/>
              </a:ext>
            </a:extLst>
          </p:cNvPr>
          <p:cNvSpPr/>
          <p:nvPr userDrawn="1"/>
        </p:nvSpPr>
        <p:spPr>
          <a:xfrm>
            <a:off x="8331768" y="1917015"/>
            <a:ext cx="359683" cy="35968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Arial" panose="020B0604020202020204" pitchFamily="34" charset="0"/>
                <a:sym typeface="思源黑体 CN Bold" panose="020B0800000000000000" pitchFamily="34" charset="-122"/>
              </a:rPr>
              <a:t>2</a:t>
            </a:r>
            <a:endParaRPr kumimoji="1" lang="zh-CN" altLang="en-US" sz="20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Arial" panose="020B0604020202020204" pitchFamily="34" charset="0"/>
              <a:sym typeface="思源黑体 CN Bold" panose="020B0800000000000000" pitchFamily="34" charset="-122"/>
            </a:endParaRPr>
          </a:p>
        </p:txBody>
      </p:sp>
      <p:sp>
        <p:nvSpPr>
          <p:cNvPr id="16" name="矩形 15">
            <a:extLst>
              <a:ext uri="{FF2B5EF4-FFF2-40B4-BE49-F238E27FC236}">
                <a16:creationId xmlns:a16="http://schemas.microsoft.com/office/drawing/2014/main" id="{3142518E-761C-E81D-D3C0-C4F4CA3C52D8}"/>
              </a:ext>
            </a:extLst>
          </p:cNvPr>
          <p:cNvSpPr/>
          <p:nvPr userDrawn="1"/>
        </p:nvSpPr>
        <p:spPr>
          <a:xfrm>
            <a:off x="4772963" y="3440875"/>
            <a:ext cx="359683" cy="359683"/>
          </a:xfrm>
          <a:prstGeom prst="rect">
            <a:avLst/>
          </a:prstGeom>
          <a:noFill/>
          <a:ln w="38100">
            <a:solidFill>
              <a:srgbClr val="0A16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Arial" panose="020B0604020202020204" pitchFamily="34" charset="0"/>
                <a:sym typeface="思源黑体 CN Bold" panose="020B0800000000000000" pitchFamily="34" charset="-122"/>
              </a:rPr>
              <a:t>3</a:t>
            </a:r>
            <a:endParaRPr kumimoji="1" lang="zh-CN" altLang="en-US" sz="20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Arial" panose="020B0604020202020204" pitchFamily="34" charset="0"/>
              <a:sym typeface="思源黑体 CN Bold" panose="020B0800000000000000" pitchFamily="34" charset="-122"/>
            </a:endParaRPr>
          </a:p>
        </p:txBody>
      </p:sp>
      <p:sp>
        <p:nvSpPr>
          <p:cNvPr id="17" name="矩形 16">
            <a:extLst>
              <a:ext uri="{FF2B5EF4-FFF2-40B4-BE49-F238E27FC236}">
                <a16:creationId xmlns:a16="http://schemas.microsoft.com/office/drawing/2014/main" id="{E9B940C2-374B-AD1F-C5F5-DEC35AB92043}"/>
              </a:ext>
            </a:extLst>
          </p:cNvPr>
          <p:cNvSpPr/>
          <p:nvPr userDrawn="1"/>
        </p:nvSpPr>
        <p:spPr>
          <a:xfrm>
            <a:off x="8331768" y="3402148"/>
            <a:ext cx="359683" cy="35968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Arial" panose="020B0604020202020204" pitchFamily="34" charset="0"/>
                <a:sym typeface="思源黑体 CN Bold" panose="020B0800000000000000" pitchFamily="34" charset="-122"/>
              </a:rPr>
              <a:t>4</a:t>
            </a:r>
            <a:endParaRPr kumimoji="1" lang="zh-CN" altLang="en-US" sz="20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Arial" panose="020B0604020202020204" pitchFamily="34" charset="0"/>
              <a:sym typeface="思源黑体 CN Bold" panose="020B0800000000000000" pitchFamily="34" charset="-122"/>
            </a:endParaRPr>
          </a:p>
        </p:txBody>
      </p:sp>
      <p:sp>
        <p:nvSpPr>
          <p:cNvPr id="18" name="矩形 17">
            <a:extLst>
              <a:ext uri="{FF2B5EF4-FFF2-40B4-BE49-F238E27FC236}">
                <a16:creationId xmlns:a16="http://schemas.microsoft.com/office/drawing/2014/main" id="{13DC3CCE-7C85-8327-9910-96E7817145DD}"/>
              </a:ext>
            </a:extLst>
          </p:cNvPr>
          <p:cNvSpPr/>
          <p:nvPr userDrawn="1"/>
        </p:nvSpPr>
        <p:spPr>
          <a:xfrm>
            <a:off x="4772963" y="4944419"/>
            <a:ext cx="359683" cy="359683"/>
          </a:xfrm>
          <a:prstGeom prst="rect">
            <a:avLst/>
          </a:prstGeom>
          <a:noFill/>
          <a:ln w="38100">
            <a:solidFill>
              <a:srgbClr val="0A16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Arial" panose="020B0604020202020204" pitchFamily="34" charset="0"/>
                <a:sym typeface="思源黑体 CN Bold" panose="020B0800000000000000" pitchFamily="34" charset="-122"/>
              </a:rPr>
              <a:t>5</a:t>
            </a:r>
            <a:endParaRPr kumimoji="1" lang="zh-CN" altLang="en-US" sz="20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Arial" panose="020B0604020202020204" pitchFamily="34" charset="0"/>
              <a:sym typeface="思源黑体 CN Bold" panose="020B0800000000000000" pitchFamily="34" charset="-122"/>
            </a:endParaRPr>
          </a:p>
        </p:txBody>
      </p:sp>
      <p:sp>
        <p:nvSpPr>
          <p:cNvPr id="19" name="矩形 18">
            <a:extLst>
              <a:ext uri="{FF2B5EF4-FFF2-40B4-BE49-F238E27FC236}">
                <a16:creationId xmlns:a16="http://schemas.microsoft.com/office/drawing/2014/main" id="{E1BB66EB-DA3D-35DA-6DE9-86812F7BE50F}"/>
              </a:ext>
            </a:extLst>
          </p:cNvPr>
          <p:cNvSpPr/>
          <p:nvPr userDrawn="1"/>
        </p:nvSpPr>
        <p:spPr>
          <a:xfrm>
            <a:off x="8331768" y="4905692"/>
            <a:ext cx="359683" cy="35968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Arial" panose="020B0604020202020204" pitchFamily="34" charset="0"/>
                <a:sym typeface="思源黑体 CN Bold" panose="020B0800000000000000" pitchFamily="34" charset="-122"/>
              </a:rPr>
              <a:t>6</a:t>
            </a:r>
            <a:endParaRPr kumimoji="1" lang="zh-CN" altLang="en-US" sz="20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Arial" panose="020B0604020202020204" pitchFamily="34" charset="0"/>
              <a:sym typeface="思源黑体 CN Bold" panose="020B0800000000000000" pitchFamily="34" charset="-122"/>
            </a:endParaRPr>
          </a:p>
        </p:txBody>
      </p:sp>
    </p:spTree>
    <p:extLst>
      <p:ext uri="{BB962C8B-B14F-4D97-AF65-F5344CB8AC3E}">
        <p14:creationId xmlns:p14="http://schemas.microsoft.com/office/powerpoint/2010/main" val="1716554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F32754A-BEF2-8117-2211-D9E8324F2FD3}"/>
              </a:ext>
            </a:extLst>
          </p:cNvPr>
          <p:cNvSpPr>
            <a:spLocks noChangeAspect="1"/>
          </p:cNvSpPr>
          <p:nvPr userDrawn="1"/>
        </p:nvSpPr>
        <p:spPr>
          <a:xfrm>
            <a:off x="0" y="0"/>
            <a:ext cx="12192000" cy="6858000"/>
          </a:xfrm>
          <a:prstGeom prst="rect">
            <a:avLst/>
          </a:prstGeom>
          <a:blipFill dpi="0" rotWithShape="1">
            <a:blip r:embed="rId2"/>
            <a:srcRect/>
            <a:stretch>
              <a:fillRect t="-3790" b="-19174"/>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mj-lt"/>
            </a:endParaRPr>
          </a:p>
        </p:txBody>
      </p:sp>
      <p:sp>
        <p:nvSpPr>
          <p:cNvPr id="3" name="矩形 2">
            <a:extLst>
              <a:ext uri="{FF2B5EF4-FFF2-40B4-BE49-F238E27FC236}">
                <a16:creationId xmlns:a16="http://schemas.microsoft.com/office/drawing/2014/main" id="{C9BB320A-3DBA-833E-7A68-D66D8ABF076C}"/>
              </a:ext>
            </a:extLst>
          </p:cNvPr>
          <p:cNvSpPr/>
          <p:nvPr userDrawn="1"/>
        </p:nvSpPr>
        <p:spPr>
          <a:xfrm>
            <a:off x="-121920" y="-106680"/>
            <a:ext cx="12313920" cy="7406640"/>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9" name="任意多边形: 形状 8">
            <a:extLst>
              <a:ext uri="{FF2B5EF4-FFF2-40B4-BE49-F238E27FC236}">
                <a16:creationId xmlns:a16="http://schemas.microsoft.com/office/drawing/2014/main" id="{CDDA2A88-FD03-68CD-9986-F73E7966ECC9}"/>
              </a:ext>
            </a:extLst>
          </p:cNvPr>
          <p:cNvSpPr/>
          <p:nvPr userDrawn="1"/>
        </p:nvSpPr>
        <p:spPr>
          <a:xfrm>
            <a:off x="-121920" y="1960878"/>
            <a:ext cx="4406516" cy="2867427"/>
          </a:xfrm>
          <a:custGeom>
            <a:avLst/>
            <a:gdLst>
              <a:gd name="connsiteX0" fmla="*/ 0 w 4406516"/>
              <a:gd name="connsiteY0" fmla="*/ 0 h 2867427"/>
              <a:gd name="connsiteX1" fmla="*/ 4406516 w 4406516"/>
              <a:gd name="connsiteY1" fmla="*/ 0 h 2867427"/>
              <a:gd name="connsiteX2" fmla="*/ 3689659 w 4406516"/>
              <a:gd name="connsiteY2" fmla="*/ 2867427 h 2867427"/>
              <a:gd name="connsiteX3" fmla="*/ 0 w 4406516"/>
              <a:gd name="connsiteY3" fmla="*/ 2867427 h 2867427"/>
            </a:gdLst>
            <a:ahLst/>
            <a:cxnLst>
              <a:cxn ang="0">
                <a:pos x="connsiteX0" y="connsiteY0"/>
              </a:cxn>
              <a:cxn ang="0">
                <a:pos x="connsiteX1" y="connsiteY1"/>
              </a:cxn>
              <a:cxn ang="0">
                <a:pos x="connsiteX2" y="connsiteY2"/>
              </a:cxn>
              <a:cxn ang="0">
                <a:pos x="connsiteX3" y="connsiteY3"/>
              </a:cxn>
            </a:cxnLst>
            <a:rect l="l" t="t" r="r" b="b"/>
            <a:pathLst>
              <a:path w="4406516" h="2867427">
                <a:moveTo>
                  <a:pt x="0" y="0"/>
                </a:moveTo>
                <a:lnTo>
                  <a:pt x="4406516" y="0"/>
                </a:lnTo>
                <a:lnTo>
                  <a:pt x="3689659" y="2867427"/>
                </a:lnTo>
                <a:lnTo>
                  <a:pt x="0" y="286742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dirty="0">
              <a:latin typeface="+mj-lt"/>
            </a:endParaRPr>
          </a:p>
        </p:txBody>
      </p:sp>
      <p:sp>
        <p:nvSpPr>
          <p:cNvPr id="11" name="任意多边形: 形状 10">
            <a:extLst>
              <a:ext uri="{FF2B5EF4-FFF2-40B4-BE49-F238E27FC236}">
                <a16:creationId xmlns:a16="http://schemas.microsoft.com/office/drawing/2014/main" id="{1906746D-EFF1-F7B4-B637-60579B8FF0CC}"/>
              </a:ext>
            </a:extLst>
          </p:cNvPr>
          <p:cNvSpPr/>
          <p:nvPr userDrawn="1"/>
        </p:nvSpPr>
        <p:spPr>
          <a:xfrm>
            <a:off x="-121920" y="2147684"/>
            <a:ext cx="4368871" cy="2493817"/>
          </a:xfrm>
          <a:custGeom>
            <a:avLst/>
            <a:gdLst>
              <a:gd name="connsiteX0" fmla="*/ 0 w 4368871"/>
              <a:gd name="connsiteY0" fmla="*/ 0 h 2493817"/>
              <a:gd name="connsiteX1" fmla="*/ 4368871 w 4368871"/>
              <a:gd name="connsiteY1" fmla="*/ 0 h 2493817"/>
              <a:gd name="connsiteX2" fmla="*/ 3745417 w 4368871"/>
              <a:gd name="connsiteY2" fmla="*/ 2493817 h 2493817"/>
              <a:gd name="connsiteX3" fmla="*/ 0 w 4368871"/>
              <a:gd name="connsiteY3" fmla="*/ 2493817 h 2493817"/>
            </a:gdLst>
            <a:ahLst/>
            <a:cxnLst>
              <a:cxn ang="0">
                <a:pos x="connsiteX0" y="connsiteY0"/>
              </a:cxn>
              <a:cxn ang="0">
                <a:pos x="connsiteX1" y="connsiteY1"/>
              </a:cxn>
              <a:cxn ang="0">
                <a:pos x="connsiteX2" y="connsiteY2"/>
              </a:cxn>
              <a:cxn ang="0">
                <a:pos x="connsiteX3" y="connsiteY3"/>
              </a:cxn>
            </a:cxnLst>
            <a:rect l="l" t="t" r="r" b="b"/>
            <a:pathLst>
              <a:path w="4368871" h="2493817">
                <a:moveTo>
                  <a:pt x="0" y="0"/>
                </a:moveTo>
                <a:lnTo>
                  <a:pt x="4368871" y="0"/>
                </a:lnTo>
                <a:lnTo>
                  <a:pt x="3745417" y="2493817"/>
                </a:lnTo>
                <a:lnTo>
                  <a:pt x="0" y="249381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latin typeface="+mj-lt"/>
            </a:endParaRPr>
          </a:p>
        </p:txBody>
      </p:sp>
      <p:sp>
        <p:nvSpPr>
          <p:cNvPr id="13" name="任意多边形: 形状 12">
            <a:extLst>
              <a:ext uri="{FF2B5EF4-FFF2-40B4-BE49-F238E27FC236}">
                <a16:creationId xmlns:a16="http://schemas.microsoft.com/office/drawing/2014/main" id="{B50B9C6D-3BC3-F154-11A2-94CFEEE4362F}"/>
              </a:ext>
            </a:extLst>
          </p:cNvPr>
          <p:cNvSpPr/>
          <p:nvPr userDrawn="1"/>
        </p:nvSpPr>
        <p:spPr>
          <a:xfrm>
            <a:off x="4354954" y="1960878"/>
            <a:ext cx="7847741" cy="2867427"/>
          </a:xfrm>
          <a:custGeom>
            <a:avLst/>
            <a:gdLst>
              <a:gd name="connsiteX0" fmla="*/ 716857 w 7847741"/>
              <a:gd name="connsiteY0" fmla="*/ 0 h 2867427"/>
              <a:gd name="connsiteX1" fmla="*/ 7847741 w 7847741"/>
              <a:gd name="connsiteY1" fmla="*/ 0 h 2867427"/>
              <a:gd name="connsiteX2" fmla="*/ 7847741 w 7847741"/>
              <a:gd name="connsiteY2" fmla="*/ 2867427 h 2867427"/>
              <a:gd name="connsiteX3" fmla="*/ 0 w 7847741"/>
              <a:gd name="connsiteY3" fmla="*/ 2867427 h 2867427"/>
            </a:gdLst>
            <a:ahLst/>
            <a:cxnLst>
              <a:cxn ang="0">
                <a:pos x="connsiteX0" y="connsiteY0"/>
              </a:cxn>
              <a:cxn ang="0">
                <a:pos x="connsiteX1" y="connsiteY1"/>
              </a:cxn>
              <a:cxn ang="0">
                <a:pos x="connsiteX2" y="connsiteY2"/>
              </a:cxn>
              <a:cxn ang="0">
                <a:pos x="connsiteX3" y="connsiteY3"/>
              </a:cxn>
            </a:cxnLst>
            <a:rect l="l" t="t" r="r" b="b"/>
            <a:pathLst>
              <a:path w="7847741" h="2867427">
                <a:moveTo>
                  <a:pt x="716857" y="0"/>
                </a:moveTo>
                <a:lnTo>
                  <a:pt x="7847741" y="0"/>
                </a:lnTo>
                <a:lnTo>
                  <a:pt x="7847741" y="2867427"/>
                </a:lnTo>
                <a:lnTo>
                  <a:pt x="0" y="286742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latin typeface="+mj-lt"/>
            </a:endParaRPr>
          </a:p>
        </p:txBody>
      </p:sp>
      <p:sp>
        <p:nvSpPr>
          <p:cNvPr id="15" name="任意多边形: 形状 14">
            <a:extLst>
              <a:ext uri="{FF2B5EF4-FFF2-40B4-BE49-F238E27FC236}">
                <a16:creationId xmlns:a16="http://schemas.microsoft.com/office/drawing/2014/main" id="{3942E2F2-23EF-33BC-606B-EEFEB643BA36}"/>
              </a:ext>
            </a:extLst>
          </p:cNvPr>
          <p:cNvSpPr/>
          <p:nvPr userDrawn="1"/>
        </p:nvSpPr>
        <p:spPr>
          <a:xfrm>
            <a:off x="4392599" y="2147684"/>
            <a:ext cx="7799401" cy="2493817"/>
          </a:xfrm>
          <a:custGeom>
            <a:avLst/>
            <a:gdLst>
              <a:gd name="connsiteX0" fmla="*/ 623454 w 7799401"/>
              <a:gd name="connsiteY0" fmla="*/ 0 h 2493817"/>
              <a:gd name="connsiteX1" fmla="*/ 7799401 w 7799401"/>
              <a:gd name="connsiteY1" fmla="*/ 0 h 2493817"/>
              <a:gd name="connsiteX2" fmla="*/ 7799401 w 7799401"/>
              <a:gd name="connsiteY2" fmla="*/ 2493817 h 2493817"/>
              <a:gd name="connsiteX3" fmla="*/ 0 w 7799401"/>
              <a:gd name="connsiteY3" fmla="*/ 2493817 h 2493817"/>
            </a:gdLst>
            <a:ahLst/>
            <a:cxnLst>
              <a:cxn ang="0">
                <a:pos x="connsiteX0" y="connsiteY0"/>
              </a:cxn>
              <a:cxn ang="0">
                <a:pos x="connsiteX1" y="connsiteY1"/>
              </a:cxn>
              <a:cxn ang="0">
                <a:pos x="connsiteX2" y="connsiteY2"/>
              </a:cxn>
              <a:cxn ang="0">
                <a:pos x="connsiteX3" y="connsiteY3"/>
              </a:cxn>
            </a:cxnLst>
            <a:rect l="l" t="t" r="r" b="b"/>
            <a:pathLst>
              <a:path w="7799401" h="2493817">
                <a:moveTo>
                  <a:pt x="623454" y="0"/>
                </a:moveTo>
                <a:lnTo>
                  <a:pt x="7799401" y="0"/>
                </a:lnTo>
                <a:lnTo>
                  <a:pt x="7799401" y="2493817"/>
                </a:lnTo>
                <a:lnTo>
                  <a:pt x="0" y="249381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dirty="0">
              <a:latin typeface="+mj-lt"/>
            </a:endParaRPr>
          </a:p>
        </p:txBody>
      </p:sp>
    </p:spTree>
    <p:extLst>
      <p:ext uri="{BB962C8B-B14F-4D97-AF65-F5344CB8AC3E}">
        <p14:creationId xmlns:p14="http://schemas.microsoft.com/office/powerpoint/2010/main" val="3554063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85063E62-8ADC-4BE2-9FF5-6AF5A14CEF05}"/>
              </a:ext>
            </a:extLst>
          </p:cNvPr>
          <p:cNvPicPr>
            <a:picLocks noChangeAspect="1"/>
          </p:cNvPicPr>
          <p:nvPr userDrawn="1"/>
        </p:nvPicPr>
        <p:blipFill rotWithShape="1">
          <a:blip r:embed="rId2"/>
          <a:srcRect r="16472"/>
          <a:stretch/>
        </p:blipFill>
        <p:spPr>
          <a:xfrm rot="5400000">
            <a:off x="2701059" y="-2701058"/>
            <a:ext cx="6788259" cy="12190378"/>
          </a:xfrm>
          <a:prstGeom prst="rect">
            <a:avLst/>
          </a:prstGeom>
        </p:spPr>
      </p:pic>
      <p:sp>
        <p:nvSpPr>
          <p:cNvPr id="3" name="矩形 2">
            <a:extLst>
              <a:ext uri="{FF2B5EF4-FFF2-40B4-BE49-F238E27FC236}">
                <a16:creationId xmlns:a16="http://schemas.microsoft.com/office/drawing/2014/main" id="{53AC05BB-C5D2-4C8C-B042-2EE3C8F1A9F0}"/>
              </a:ext>
            </a:extLst>
          </p:cNvPr>
          <p:cNvSpPr/>
          <p:nvPr userDrawn="1"/>
        </p:nvSpPr>
        <p:spPr>
          <a:xfrm>
            <a:off x="-6000" y="0"/>
            <a:ext cx="12199622" cy="6788258"/>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1C0A1C82-9D9A-C583-6E29-7361C12E8443}"/>
              </a:ext>
            </a:extLst>
          </p:cNvPr>
          <p:cNvSpPr/>
          <p:nvPr userDrawn="1"/>
        </p:nvSpPr>
        <p:spPr>
          <a:xfrm>
            <a:off x="0" y="0"/>
            <a:ext cx="6377617" cy="651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4" name="直接连接符 83"/>
          <p:cNvCxnSpPr/>
          <p:nvPr userDrawn="1"/>
        </p:nvCxnSpPr>
        <p:spPr>
          <a:xfrm flipH="1">
            <a:off x="-6000" y="6342610"/>
            <a:ext cx="12204000" cy="0"/>
          </a:xfrm>
          <a:prstGeom prst="line">
            <a:avLst/>
          </a:prstGeom>
          <a:ln w="1016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userDrawn="1"/>
        </p:nvCxnSpPr>
        <p:spPr>
          <a:xfrm flipH="1">
            <a:off x="-6000" y="703814"/>
            <a:ext cx="12204000" cy="0"/>
          </a:xfrm>
          <a:prstGeom prst="line">
            <a:avLst/>
          </a:prstGeom>
          <a:ln w="1016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D4849E7C-9DE6-4A66-88B5-90026889B64A}"/>
              </a:ext>
            </a:extLst>
          </p:cNvPr>
          <p:cNvSpPr txBox="1"/>
          <p:nvPr userDrawn="1"/>
        </p:nvSpPr>
        <p:spPr>
          <a:xfrm>
            <a:off x="10965355" y="110067"/>
            <a:ext cx="1232645"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400" b="1" dirty="0">
                <a:solidFill>
                  <a:schemeClr val="accent1"/>
                </a:solidFill>
                <a:latin typeface="+mj-ea"/>
                <a:ea typeface="+mj-ea"/>
              </a:rPr>
              <a:t>LOGO</a:t>
            </a:r>
            <a:endParaRPr kumimoji="1" lang="zh-CN" altLang="en-US" sz="2400" b="1" dirty="0">
              <a:solidFill>
                <a:schemeClr val="accent1"/>
              </a:solidFill>
              <a:latin typeface="+mj-ea"/>
              <a:ea typeface="+mj-ea"/>
            </a:endParaRPr>
          </a:p>
        </p:txBody>
      </p:sp>
      <p:sp>
        <p:nvSpPr>
          <p:cNvPr id="11" name="矩形 10">
            <a:extLst>
              <a:ext uri="{FF2B5EF4-FFF2-40B4-BE49-F238E27FC236}">
                <a16:creationId xmlns:a16="http://schemas.microsoft.com/office/drawing/2014/main" id="{37C52E11-922A-6589-9335-A992441F69A9}"/>
              </a:ext>
            </a:extLst>
          </p:cNvPr>
          <p:cNvSpPr/>
          <p:nvPr userDrawn="1"/>
        </p:nvSpPr>
        <p:spPr>
          <a:xfrm>
            <a:off x="-25618" y="6395767"/>
            <a:ext cx="12198000" cy="4622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93082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150568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4311111"/>
      </p:ext>
    </p:extLst>
  </p:cSld>
  <p:clrMap bg1="lt1" tx1="dk1" bg2="lt2" tx2="dk2" accent1="accent1" accent2="accent2" accent3="accent3" accent4="accent4" accent5="accent5" accent6="accent6" hlink="hlink" folHlink="folHlink"/>
  <p:sldLayoutIdLst>
    <p:sldLayoutId id="2147483661" r:id="rId1"/>
    <p:sldLayoutId id="2147483665" r:id="rId2"/>
    <p:sldLayoutId id="2147483666" r:id="rId3"/>
    <p:sldLayoutId id="2147483663" r:id="rId4"/>
    <p:sldLayoutId id="2147483667"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矩形 833">
            <a:extLst>
              <a:ext uri="{FF2B5EF4-FFF2-40B4-BE49-F238E27FC236}">
                <a16:creationId xmlns:a16="http://schemas.microsoft.com/office/drawing/2014/main" id="{4D7D5138-A679-495D-9457-28D26DFCB2A1}"/>
              </a:ext>
            </a:extLst>
          </p:cNvPr>
          <p:cNvSpPr>
            <a:spLocks noChangeAspect="1"/>
          </p:cNvSpPr>
          <p:nvPr/>
        </p:nvSpPr>
        <p:spPr>
          <a:xfrm>
            <a:off x="0" y="0"/>
            <a:ext cx="12192000" cy="6858000"/>
          </a:xfrm>
          <a:prstGeom prst="rect">
            <a:avLst/>
          </a:prstGeom>
          <a:blipFill dpi="0" rotWithShape="1">
            <a:blip r:embed="rId2"/>
            <a:srcRect/>
            <a:stretch>
              <a:fillRect t="-3790" b="-19174"/>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spAutoFit/>
          </a:bodyPr>
          <a:lstStyle/>
          <a:p>
            <a:pPr algn="ctr"/>
            <a:endParaRPr lang="zh-CN" altLang="en-US">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833" name="矩形 832">
            <a:extLst>
              <a:ext uri="{FF2B5EF4-FFF2-40B4-BE49-F238E27FC236}">
                <a16:creationId xmlns:a16="http://schemas.microsoft.com/office/drawing/2014/main" id="{DE50B164-437E-4B2F-ABC2-205871CC7FFF}"/>
              </a:ext>
            </a:extLst>
          </p:cNvPr>
          <p:cNvSpPr/>
          <p:nvPr/>
        </p:nvSpPr>
        <p:spPr>
          <a:xfrm>
            <a:off x="0" y="-28450"/>
            <a:ext cx="12313920" cy="7406640"/>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20" name="任意多边形: 形状 19">
            <a:extLst>
              <a:ext uri="{FF2B5EF4-FFF2-40B4-BE49-F238E27FC236}">
                <a16:creationId xmlns:a16="http://schemas.microsoft.com/office/drawing/2014/main" id="{879A7645-4080-5C36-F600-CFE6CD33C9C3}"/>
              </a:ext>
            </a:extLst>
          </p:cNvPr>
          <p:cNvSpPr/>
          <p:nvPr/>
        </p:nvSpPr>
        <p:spPr>
          <a:xfrm>
            <a:off x="0" y="1960878"/>
            <a:ext cx="4284596" cy="2867427"/>
          </a:xfrm>
          <a:custGeom>
            <a:avLst/>
            <a:gdLst>
              <a:gd name="connsiteX0" fmla="*/ 0 w 4284596"/>
              <a:gd name="connsiteY0" fmla="*/ 0 h 2867427"/>
              <a:gd name="connsiteX1" fmla="*/ 4284596 w 4284596"/>
              <a:gd name="connsiteY1" fmla="*/ 0 h 2867427"/>
              <a:gd name="connsiteX2" fmla="*/ 3567739 w 4284596"/>
              <a:gd name="connsiteY2" fmla="*/ 2867427 h 2867427"/>
              <a:gd name="connsiteX3" fmla="*/ 0 w 4284596"/>
              <a:gd name="connsiteY3" fmla="*/ 2867427 h 2867427"/>
            </a:gdLst>
            <a:ahLst/>
            <a:cxnLst>
              <a:cxn ang="0">
                <a:pos x="connsiteX0" y="connsiteY0"/>
              </a:cxn>
              <a:cxn ang="0">
                <a:pos x="connsiteX1" y="connsiteY1"/>
              </a:cxn>
              <a:cxn ang="0">
                <a:pos x="connsiteX2" y="connsiteY2"/>
              </a:cxn>
              <a:cxn ang="0">
                <a:pos x="connsiteX3" y="connsiteY3"/>
              </a:cxn>
            </a:cxnLst>
            <a:rect l="l" t="t" r="r" b="b"/>
            <a:pathLst>
              <a:path w="4284596" h="2867427">
                <a:moveTo>
                  <a:pt x="0" y="0"/>
                </a:moveTo>
                <a:lnTo>
                  <a:pt x="4284596" y="0"/>
                </a:lnTo>
                <a:lnTo>
                  <a:pt x="3567739" y="2867427"/>
                </a:lnTo>
                <a:lnTo>
                  <a:pt x="0" y="286742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dirty="0">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21" name="任意多边形: 形状 20">
            <a:extLst>
              <a:ext uri="{FF2B5EF4-FFF2-40B4-BE49-F238E27FC236}">
                <a16:creationId xmlns:a16="http://schemas.microsoft.com/office/drawing/2014/main" id="{5EAA59E2-B0CC-B2E3-4F4D-AE0DB594CD90}"/>
              </a:ext>
            </a:extLst>
          </p:cNvPr>
          <p:cNvSpPr/>
          <p:nvPr/>
        </p:nvSpPr>
        <p:spPr>
          <a:xfrm>
            <a:off x="-4308" y="2147684"/>
            <a:ext cx="4251259" cy="2493817"/>
          </a:xfrm>
          <a:custGeom>
            <a:avLst/>
            <a:gdLst>
              <a:gd name="connsiteX0" fmla="*/ 0 w 4251259"/>
              <a:gd name="connsiteY0" fmla="*/ 0 h 2493817"/>
              <a:gd name="connsiteX1" fmla="*/ 4251259 w 4251259"/>
              <a:gd name="connsiteY1" fmla="*/ 0 h 2493817"/>
              <a:gd name="connsiteX2" fmla="*/ 3627805 w 4251259"/>
              <a:gd name="connsiteY2" fmla="*/ 2493817 h 2493817"/>
              <a:gd name="connsiteX3" fmla="*/ 0 w 4251259"/>
              <a:gd name="connsiteY3" fmla="*/ 2493817 h 2493817"/>
            </a:gdLst>
            <a:ahLst/>
            <a:cxnLst>
              <a:cxn ang="0">
                <a:pos x="connsiteX0" y="connsiteY0"/>
              </a:cxn>
              <a:cxn ang="0">
                <a:pos x="connsiteX1" y="connsiteY1"/>
              </a:cxn>
              <a:cxn ang="0">
                <a:pos x="connsiteX2" y="connsiteY2"/>
              </a:cxn>
              <a:cxn ang="0">
                <a:pos x="connsiteX3" y="connsiteY3"/>
              </a:cxn>
            </a:cxnLst>
            <a:rect l="l" t="t" r="r" b="b"/>
            <a:pathLst>
              <a:path w="4251259" h="2493817">
                <a:moveTo>
                  <a:pt x="0" y="0"/>
                </a:moveTo>
                <a:lnTo>
                  <a:pt x="4251259" y="0"/>
                </a:lnTo>
                <a:lnTo>
                  <a:pt x="3627805" y="2493817"/>
                </a:lnTo>
                <a:lnTo>
                  <a:pt x="0" y="249381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23" name="任意多边形: 形状 22">
            <a:extLst>
              <a:ext uri="{FF2B5EF4-FFF2-40B4-BE49-F238E27FC236}">
                <a16:creationId xmlns:a16="http://schemas.microsoft.com/office/drawing/2014/main" id="{04C7204E-8552-31ED-76EF-F2468A398378}"/>
              </a:ext>
            </a:extLst>
          </p:cNvPr>
          <p:cNvSpPr/>
          <p:nvPr/>
        </p:nvSpPr>
        <p:spPr>
          <a:xfrm>
            <a:off x="3524516" y="1960878"/>
            <a:ext cx="8637004" cy="2867427"/>
          </a:xfrm>
          <a:custGeom>
            <a:avLst/>
            <a:gdLst>
              <a:gd name="connsiteX0" fmla="*/ 716857 w 8637004"/>
              <a:gd name="connsiteY0" fmla="*/ 0 h 2867427"/>
              <a:gd name="connsiteX1" fmla="*/ 8637004 w 8637004"/>
              <a:gd name="connsiteY1" fmla="*/ 0 h 2867427"/>
              <a:gd name="connsiteX2" fmla="*/ 8637004 w 8637004"/>
              <a:gd name="connsiteY2" fmla="*/ 2867427 h 2867427"/>
              <a:gd name="connsiteX3" fmla="*/ 0 w 8637004"/>
              <a:gd name="connsiteY3" fmla="*/ 2867427 h 2867427"/>
            </a:gdLst>
            <a:ahLst/>
            <a:cxnLst>
              <a:cxn ang="0">
                <a:pos x="connsiteX0" y="connsiteY0"/>
              </a:cxn>
              <a:cxn ang="0">
                <a:pos x="connsiteX1" y="connsiteY1"/>
              </a:cxn>
              <a:cxn ang="0">
                <a:pos x="connsiteX2" y="connsiteY2"/>
              </a:cxn>
              <a:cxn ang="0">
                <a:pos x="connsiteX3" y="connsiteY3"/>
              </a:cxn>
            </a:cxnLst>
            <a:rect l="l" t="t" r="r" b="b"/>
            <a:pathLst>
              <a:path w="8637004" h="2867427">
                <a:moveTo>
                  <a:pt x="716857" y="0"/>
                </a:moveTo>
                <a:lnTo>
                  <a:pt x="8637004" y="0"/>
                </a:lnTo>
                <a:lnTo>
                  <a:pt x="8637004" y="2867427"/>
                </a:lnTo>
                <a:lnTo>
                  <a:pt x="0" y="286742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24" name="任意多边形: 形状 23">
            <a:extLst>
              <a:ext uri="{FF2B5EF4-FFF2-40B4-BE49-F238E27FC236}">
                <a16:creationId xmlns:a16="http://schemas.microsoft.com/office/drawing/2014/main" id="{FD1F3401-1332-AE9F-CA43-7FCC4C2C75E6}"/>
              </a:ext>
            </a:extLst>
          </p:cNvPr>
          <p:cNvSpPr/>
          <p:nvPr/>
        </p:nvSpPr>
        <p:spPr>
          <a:xfrm>
            <a:off x="3524517" y="2147684"/>
            <a:ext cx="8637002" cy="2493817"/>
          </a:xfrm>
          <a:custGeom>
            <a:avLst/>
            <a:gdLst>
              <a:gd name="connsiteX0" fmla="*/ 623454 w 8637002"/>
              <a:gd name="connsiteY0" fmla="*/ 0 h 2493817"/>
              <a:gd name="connsiteX1" fmla="*/ 8637002 w 8637002"/>
              <a:gd name="connsiteY1" fmla="*/ 0 h 2493817"/>
              <a:gd name="connsiteX2" fmla="*/ 8637002 w 8637002"/>
              <a:gd name="connsiteY2" fmla="*/ 2493817 h 2493817"/>
              <a:gd name="connsiteX3" fmla="*/ 0 w 8637002"/>
              <a:gd name="connsiteY3" fmla="*/ 2493817 h 2493817"/>
            </a:gdLst>
            <a:ahLst/>
            <a:cxnLst>
              <a:cxn ang="0">
                <a:pos x="connsiteX0" y="connsiteY0"/>
              </a:cxn>
              <a:cxn ang="0">
                <a:pos x="connsiteX1" y="connsiteY1"/>
              </a:cxn>
              <a:cxn ang="0">
                <a:pos x="connsiteX2" y="connsiteY2"/>
              </a:cxn>
              <a:cxn ang="0">
                <a:pos x="connsiteX3" y="connsiteY3"/>
              </a:cxn>
            </a:cxnLst>
            <a:rect l="l" t="t" r="r" b="b"/>
            <a:pathLst>
              <a:path w="8637002" h="2493817">
                <a:moveTo>
                  <a:pt x="623454" y="0"/>
                </a:moveTo>
                <a:lnTo>
                  <a:pt x="8637002" y="0"/>
                </a:lnTo>
                <a:lnTo>
                  <a:pt x="8637002" y="2493817"/>
                </a:lnTo>
                <a:lnTo>
                  <a:pt x="0" y="249381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dirty="0">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13" name="文本框 12">
            <a:extLst>
              <a:ext uri="{FF2B5EF4-FFF2-40B4-BE49-F238E27FC236}">
                <a16:creationId xmlns:a16="http://schemas.microsoft.com/office/drawing/2014/main" id="{CFBABC97-6DA0-4343-97A7-12A41E2E6322}"/>
              </a:ext>
            </a:extLst>
          </p:cNvPr>
          <p:cNvSpPr txBox="1"/>
          <p:nvPr/>
        </p:nvSpPr>
        <p:spPr>
          <a:xfrm>
            <a:off x="2789887" y="2801339"/>
            <a:ext cx="7899400" cy="1015663"/>
          </a:xfrm>
          <a:prstGeom prst="rect">
            <a:avLst/>
          </a:prstGeom>
          <a:noFill/>
        </p:spPr>
        <p:txBody>
          <a:bodyPr wrap="square" rtlCol="0">
            <a:spAutoFit/>
          </a:bodyPr>
          <a:lstStyle/>
          <a:p>
            <a:r>
              <a:rPr lang="zh-CN" altLang="en-US" sz="6000" b="1" spc="600" dirty="0">
                <a:solidFill>
                  <a:schemeClr val="bg1"/>
                </a:solidFill>
                <a:latin typeface="思源黑体 CN Bold" panose="020B0800000000000000" pitchFamily="34" charset="-122"/>
                <a:ea typeface="思源黑体 CN Bold" panose="020B0800000000000000" pitchFamily="34" charset="-122"/>
                <a:sym typeface="思源黑体 CN Bold" panose="020B0800000000000000" pitchFamily="34" charset="-122"/>
              </a:rPr>
              <a:t>图像处理综合实践</a:t>
            </a:r>
          </a:p>
        </p:txBody>
      </p:sp>
      <p:sp>
        <p:nvSpPr>
          <p:cNvPr id="17" name="矩形: 圆角 16">
            <a:extLst>
              <a:ext uri="{FF2B5EF4-FFF2-40B4-BE49-F238E27FC236}">
                <a16:creationId xmlns:a16="http://schemas.microsoft.com/office/drawing/2014/main" id="{C67FDA84-94FD-44FA-9924-4B8807ABEA39}"/>
              </a:ext>
            </a:extLst>
          </p:cNvPr>
          <p:cNvSpPr/>
          <p:nvPr/>
        </p:nvSpPr>
        <p:spPr>
          <a:xfrm>
            <a:off x="4782202" y="3947936"/>
            <a:ext cx="2749516" cy="56263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chemeClr val="accent2"/>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19220211 </a:t>
            </a:r>
            <a:r>
              <a:rPr kumimoji="0" lang="zh-CN" altLang="en-US" sz="2000" b="1" i="0" u="none" strike="noStrike" kern="1200" cap="none" spc="0" normalizeH="0" baseline="0" noProof="0" dirty="0">
                <a:ln>
                  <a:noFill/>
                </a:ln>
                <a:solidFill>
                  <a:schemeClr val="accent2"/>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刘浩天</a:t>
            </a:r>
          </a:p>
        </p:txBody>
      </p:sp>
    </p:spTree>
    <p:extLst>
      <p:ext uri="{BB962C8B-B14F-4D97-AF65-F5344CB8AC3E}">
        <p14:creationId xmlns:p14="http://schemas.microsoft.com/office/powerpoint/2010/main" val="283851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4119C6-4453-09A0-0834-2FE74665AF7B}"/>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E0DC5AB1-6062-BFFC-21B8-B2F36D016EA6}"/>
              </a:ext>
            </a:extLst>
          </p:cNvPr>
          <p:cNvSpPr txBox="1"/>
          <p:nvPr/>
        </p:nvSpPr>
        <p:spPr>
          <a:xfrm>
            <a:off x="156605" y="69742"/>
            <a:ext cx="2698175"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b="1" dirty="0">
                <a:solidFill>
                  <a:schemeClr val="accent2"/>
                </a:solidFill>
                <a:latin typeface="+mj-ea"/>
                <a:ea typeface="+mj-ea"/>
              </a:rPr>
              <a:t>实验过程与分析</a:t>
            </a:r>
          </a:p>
        </p:txBody>
      </p:sp>
      <p:graphicFrame>
        <p:nvGraphicFramePr>
          <p:cNvPr id="5" name="表格 4">
            <a:extLst>
              <a:ext uri="{FF2B5EF4-FFF2-40B4-BE49-F238E27FC236}">
                <a16:creationId xmlns:a16="http://schemas.microsoft.com/office/drawing/2014/main" id="{5025E808-BC35-63E5-3BD8-8ED27492E236}"/>
              </a:ext>
            </a:extLst>
          </p:cNvPr>
          <p:cNvGraphicFramePr>
            <a:graphicFrameLocks noGrp="1"/>
          </p:cNvGraphicFramePr>
          <p:nvPr>
            <p:extLst>
              <p:ext uri="{D42A27DB-BD31-4B8C-83A1-F6EECF244321}">
                <p14:modId xmlns:p14="http://schemas.microsoft.com/office/powerpoint/2010/main" val="1879586409"/>
              </p:ext>
            </p:extLst>
          </p:nvPr>
        </p:nvGraphicFramePr>
        <p:xfrm>
          <a:off x="156605" y="991060"/>
          <a:ext cx="5899242" cy="4117534"/>
        </p:xfrm>
        <a:graphic>
          <a:graphicData uri="http://schemas.openxmlformats.org/drawingml/2006/table">
            <a:tbl>
              <a:tblPr firstRow="1" firstCol="1" bandRow="1">
                <a:tableStyleId>{5C22544A-7EE6-4342-B048-85BDC9FD1C3A}</a:tableStyleId>
              </a:tblPr>
              <a:tblGrid>
                <a:gridCol w="1665570">
                  <a:extLst>
                    <a:ext uri="{9D8B030D-6E8A-4147-A177-3AD203B41FA5}">
                      <a16:colId xmlns:a16="http://schemas.microsoft.com/office/drawing/2014/main" val="4294241186"/>
                    </a:ext>
                  </a:extLst>
                </a:gridCol>
                <a:gridCol w="1037843">
                  <a:extLst>
                    <a:ext uri="{9D8B030D-6E8A-4147-A177-3AD203B41FA5}">
                      <a16:colId xmlns:a16="http://schemas.microsoft.com/office/drawing/2014/main" val="2927830010"/>
                    </a:ext>
                  </a:extLst>
                </a:gridCol>
                <a:gridCol w="986230">
                  <a:extLst>
                    <a:ext uri="{9D8B030D-6E8A-4147-A177-3AD203B41FA5}">
                      <a16:colId xmlns:a16="http://schemas.microsoft.com/office/drawing/2014/main" val="104298066"/>
                    </a:ext>
                  </a:extLst>
                </a:gridCol>
                <a:gridCol w="1039236">
                  <a:extLst>
                    <a:ext uri="{9D8B030D-6E8A-4147-A177-3AD203B41FA5}">
                      <a16:colId xmlns:a16="http://schemas.microsoft.com/office/drawing/2014/main" val="3890995839"/>
                    </a:ext>
                  </a:extLst>
                </a:gridCol>
                <a:gridCol w="1170363">
                  <a:extLst>
                    <a:ext uri="{9D8B030D-6E8A-4147-A177-3AD203B41FA5}">
                      <a16:colId xmlns:a16="http://schemas.microsoft.com/office/drawing/2014/main" val="3413661335"/>
                    </a:ext>
                  </a:extLst>
                </a:gridCol>
              </a:tblGrid>
              <a:tr h="633467">
                <a:tc>
                  <a:txBody>
                    <a:bodyPr/>
                    <a:lstStyle/>
                    <a:p>
                      <a:pPr algn="just">
                        <a:buNone/>
                      </a:pPr>
                      <a:r>
                        <a:rPr lang="zh-CN" sz="2000" kern="100" dirty="0">
                          <a:effectLst/>
                        </a:rPr>
                        <a:t>预处理组合</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dirty="0">
                          <a:effectLst/>
                        </a:rPr>
                        <a:t>Precision</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dirty="0">
                          <a:effectLst/>
                        </a:rPr>
                        <a:t>Recall</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a:effectLst/>
                        </a:rPr>
                        <a:t>mAP@.5</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a:effectLst/>
                        </a:rPr>
                        <a:t>mAP@.5</a:t>
                      </a:r>
                      <a:r>
                        <a:rPr lang="zh-CN" sz="2000" kern="100">
                          <a:effectLst/>
                        </a:rPr>
                        <a:t>：</a:t>
                      </a:r>
                      <a:r>
                        <a:rPr lang="en-US" sz="2000" kern="100">
                          <a:effectLst/>
                        </a:rPr>
                        <a:t>.95</a:t>
                      </a:r>
                      <a:endParaRPr lang="zh-CN" sz="2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032946336"/>
                  </a:ext>
                </a:extLst>
              </a:tr>
              <a:tr h="633467">
                <a:tc>
                  <a:txBody>
                    <a:bodyPr/>
                    <a:lstStyle/>
                    <a:p>
                      <a:pPr algn="just">
                        <a:buNone/>
                      </a:pPr>
                      <a:r>
                        <a:rPr lang="zh-CN" sz="2000" kern="100" dirty="0">
                          <a:effectLst/>
                        </a:rPr>
                        <a:t>无预处理（</a:t>
                      </a:r>
                      <a:r>
                        <a:rPr lang="en-US" sz="2000" kern="100" dirty="0">
                          <a:effectLst/>
                        </a:rPr>
                        <a:t>yolov5m</a:t>
                      </a:r>
                      <a:r>
                        <a:rPr lang="zh-CN" sz="2000" kern="100" dirty="0">
                          <a:effectLst/>
                        </a:rPr>
                        <a:t>）</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dirty="0">
                          <a:effectLst/>
                        </a:rPr>
                        <a:t>0.801</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dirty="0">
                          <a:effectLst/>
                        </a:rPr>
                        <a:t>0.773</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dirty="0">
                          <a:effectLst/>
                        </a:rPr>
                        <a:t>0.791</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a:effectLst/>
                        </a:rPr>
                        <a:t>0.328</a:t>
                      </a:r>
                      <a:endParaRPr lang="zh-CN" sz="2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22448467"/>
                  </a:ext>
                </a:extLst>
              </a:tr>
              <a:tr h="950200">
                <a:tc>
                  <a:txBody>
                    <a:bodyPr/>
                    <a:lstStyle/>
                    <a:p>
                      <a:pPr algn="just">
                        <a:buNone/>
                      </a:pPr>
                      <a:r>
                        <a:rPr lang="en-US" sz="2000" kern="100" dirty="0">
                          <a:effectLst/>
                        </a:rPr>
                        <a:t>CLAHE + </a:t>
                      </a:r>
                      <a:r>
                        <a:rPr lang="zh-CN" sz="2000" kern="100" dirty="0">
                          <a:effectLst/>
                        </a:rPr>
                        <a:t>高斯滤波（</a:t>
                      </a:r>
                      <a:r>
                        <a:rPr lang="en-US" sz="2000" kern="100" dirty="0">
                          <a:effectLst/>
                        </a:rPr>
                        <a:t>yolov5m</a:t>
                      </a:r>
                      <a:r>
                        <a:rPr lang="zh-CN" sz="2000" kern="100" dirty="0">
                          <a:effectLst/>
                        </a:rPr>
                        <a:t>）</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dirty="0">
                          <a:effectLst/>
                        </a:rPr>
                        <a:t>0.823</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dirty="0">
                          <a:effectLst/>
                        </a:rPr>
                        <a:t>0.782</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dirty="0">
                          <a:effectLst/>
                        </a:rPr>
                        <a:t>0.801</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dirty="0">
                          <a:effectLst/>
                        </a:rPr>
                        <a:t>0.34</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139984303"/>
                  </a:ext>
                </a:extLst>
              </a:tr>
              <a:tr h="950200">
                <a:tc>
                  <a:txBody>
                    <a:bodyPr/>
                    <a:lstStyle/>
                    <a:p>
                      <a:pPr algn="just">
                        <a:buNone/>
                      </a:pPr>
                      <a:r>
                        <a:rPr lang="en-US" sz="2000" kern="100" dirty="0">
                          <a:effectLst/>
                        </a:rPr>
                        <a:t>CLAHE + </a:t>
                      </a:r>
                      <a:r>
                        <a:rPr lang="zh-CN" sz="2000" kern="100" dirty="0">
                          <a:effectLst/>
                        </a:rPr>
                        <a:t>高斯滤波</a:t>
                      </a:r>
                      <a:r>
                        <a:rPr lang="en-US" sz="2000" kern="100" dirty="0">
                          <a:effectLst/>
                        </a:rPr>
                        <a:t> + </a:t>
                      </a:r>
                      <a:r>
                        <a:rPr lang="zh-CN" sz="2000" kern="100" dirty="0">
                          <a:effectLst/>
                        </a:rPr>
                        <a:t>锐化（</a:t>
                      </a:r>
                      <a:r>
                        <a:rPr lang="en-US" sz="2000" kern="100" dirty="0">
                          <a:effectLst/>
                        </a:rPr>
                        <a:t>yolov5m</a:t>
                      </a:r>
                      <a:r>
                        <a:rPr lang="zh-CN" sz="2000" kern="100" dirty="0">
                          <a:effectLst/>
                        </a:rPr>
                        <a:t>）</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a:effectLst/>
                        </a:rPr>
                        <a:t>0.821</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dirty="0">
                          <a:effectLst/>
                        </a:rPr>
                        <a:t>0.786</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a:effectLst/>
                        </a:rPr>
                        <a:t>0.806</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dirty="0">
                          <a:effectLst/>
                        </a:rPr>
                        <a:t>0.339</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665972945"/>
                  </a:ext>
                </a:extLst>
              </a:tr>
              <a:tr h="950200">
                <a:tc>
                  <a:txBody>
                    <a:bodyPr/>
                    <a:lstStyle/>
                    <a:p>
                      <a:pPr algn="just">
                        <a:buNone/>
                      </a:pPr>
                      <a:r>
                        <a:rPr lang="zh-CN" sz="2000" kern="100" dirty="0">
                          <a:effectLst/>
                        </a:rPr>
                        <a:t>无预处理</a:t>
                      </a:r>
                    </a:p>
                    <a:p>
                      <a:pPr algn="just">
                        <a:buNone/>
                      </a:pPr>
                      <a:r>
                        <a:rPr lang="zh-CN" sz="2000" kern="100" dirty="0">
                          <a:effectLst/>
                        </a:rPr>
                        <a:t>（</a:t>
                      </a:r>
                      <a:r>
                        <a:rPr lang="en-US" sz="2000" kern="100" dirty="0">
                          <a:effectLst/>
                        </a:rPr>
                        <a:t>custom_yolov5m</a:t>
                      </a:r>
                      <a:r>
                        <a:rPr lang="zh-CN" sz="2000" kern="100" dirty="0">
                          <a:effectLst/>
                        </a:rPr>
                        <a:t>）</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dirty="0">
                          <a:effectLst/>
                        </a:rPr>
                        <a:t>0.812</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dirty="0">
                          <a:effectLst/>
                        </a:rPr>
                        <a:t>0.806</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dirty="0">
                          <a:effectLst/>
                        </a:rPr>
                        <a:t>0.811</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dirty="0">
                          <a:effectLst/>
                        </a:rPr>
                        <a:t>0.349</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541435724"/>
                  </a:ext>
                </a:extLst>
              </a:tr>
            </a:tbl>
          </a:graphicData>
        </a:graphic>
      </p:graphicFrame>
      <p:sp>
        <p:nvSpPr>
          <p:cNvPr id="6" name="文本框 5">
            <a:extLst>
              <a:ext uri="{FF2B5EF4-FFF2-40B4-BE49-F238E27FC236}">
                <a16:creationId xmlns:a16="http://schemas.microsoft.com/office/drawing/2014/main" id="{539DCB81-F760-61EB-989D-9E0CA4FD4F4A}"/>
              </a:ext>
            </a:extLst>
          </p:cNvPr>
          <p:cNvSpPr txBox="1"/>
          <p:nvPr/>
        </p:nvSpPr>
        <p:spPr>
          <a:xfrm>
            <a:off x="993436" y="5108594"/>
            <a:ext cx="5102564" cy="9670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不同预处理流程下模型的性能</a:t>
            </a:r>
            <a:endParaRPr kumimoji="0" lang="en-US" altLang="zh-CN"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（在验证集上）</a:t>
            </a:r>
          </a:p>
        </p:txBody>
      </p:sp>
      <p:sp>
        <p:nvSpPr>
          <p:cNvPr id="7" name="文本框 6">
            <a:extLst>
              <a:ext uri="{FF2B5EF4-FFF2-40B4-BE49-F238E27FC236}">
                <a16:creationId xmlns:a16="http://schemas.microsoft.com/office/drawing/2014/main" id="{DDA7658B-10FA-B06A-D665-14F6062E4D37}"/>
              </a:ext>
            </a:extLst>
          </p:cNvPr>
          <p:cNvSpPr txBox="1"/>
          <p:nvPr/>
        </p:nvSpPr>
        <p:spPr>
          <a:xfrm>
            <a:off x="7318459" y="5108594"/>
            <a:ext cx="4225148" cy="9670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不同预处理流程下模型的性能</a:t>
            </a:r>
            <a:endParaRPr kumimoji="0" lang="en-US" altLang="zh-CN"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（在测试集上）</a:t>
            </a:r>
          </a:p>
        </p:txBody>
      </p:sp>
      <p:graphicFrame>
        <p:nvGraphicFramePr>
          <p:cNvPr id="8" name="表格 7">
            <a:extLst>
              <a:ext uri="{FF2B5EF4-FFF2-40B4-BE49-F238E27FC236}">
                <a16:creationId xmlns:a16="http://schemas.microsoft.com/office/drawing/2014/main" id="{8B21BE31-A440-57B7-BCDF-0D1AFBED21AC}"/>
              </a:ext>
            </a:extLst>
          </p:cNvPr>
          <p:cNvGraphicFramePr>
            <a:graphicFrameLocks noGrp="1"/>
          </p:cNvGraphicFramePr>
          <p:nvPr>
            <p:extLst>
              <p:ext uri="{D42A27DB-BD31-4B8C-83A1-F6EECF244321}">
                <p14:modId xmlns:p14="http://schemas.microsoft.com/office/powerpoint/2010/main" val="545204688"/>
              </p:ext>
            </p:extLst>
          </p:nvPr>
        </p:nvGraphicFramePr>
        <p:xfrm>
          <a:off x="6136155" y="952728"/>
          <a:ext cx="5981010" cy="4207205"/>
        </p:xfrm>
        <a:graphic>
          <a:graphicData uri="http://schemas.openxmlformats.org/drawingml/2006/table">
            <a:tbl>
              <a:tblPr firstRow="1" firstCol="1" bandRow="1">
                <a:tableStyleId>{5C22544A-7EE6-4342-B048-85BDC9FD1C3A}</a:tableStyleId>
              </a:tblPr>
              <a:tblGrid>
                <a:gridCol w="1695738">
                  <a:extLst>
                    <a:ext uri="{9D8B030D-6E8A-4147-A177-3AD203B41FA5}">
                      <a16:colId xmlns:a16="http://schemas.microsoft.com/office/drawing/2014/main" val="1591554859"/>
                    </a:ext>
                  </a:extLst>
                </a:gridCol>
                <a:gridCol w="1050651">
                  <a:extLst>
                    <a:ext uri="{9D8B030D-6E8A-4147-A177-3AD203B41FA5}">
                      <a16:colId xmlns:a16="http://schemas.microsoft.com/office/drawing/2014/main" val="1070017358"/>
                    </a:ext>
                  </a:extLst>
                </a:gridCol>
                <a:gridCol w="992714">
                  <a:extLst>
                    <a:ext uri="{9D8B030D-6E8A-4147-A177-3AD203B41FA5}">
                      <a16:colId xmlns:a16="http://schemas.microsoft.com/office/drawing/2014/main" val="1188207360"/>
                    </a:ext>
                  </a:extLst>
                </a:gridCol>
                <a:gridCol w="1050651">
                  <a:extLst>
                    <a:ext uri="{9D8B030D-6E8A-4147-A177-3AD203B41FA5}">
                      <a16:colId xmlns:a16="http://schemas.microsoft.com/office/drawing/2014/main" val="1857984721"/>
                    </a:ext>
                  </a:extLst>
                </a:gridCol>
                <a:gridCol w="1191256">
                  <a:extLst>
                    <a:ext uri="{9D8B030D-6E8A-4147-A177-3AD203B41FA5}">
                      <a16:colId xmlns:a16="http://schemas.microsoft.com/office/drawing/2014/main" val="2923670409"/>
                    </a:ext>
                  </a:extLst>
                </a:gridCol>
              </a:tblGrid>
              <a:tr h="624223">
                <a:tc>
                  <a:txBody>
                    <a:bodyPr/>
                    <a:lstStyle/>
                    <a:p>
                      <a:pPr algn="just">
                        <a:buNone/>
                      </a:pPr>
                      <a:r>
                        <a:rPr lang="zh-CN" sz="2000" kern="100" dirty="0">
                          <a:effectLst/>
                        </a:rPr>
                        <a:t>预处理组合</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a:effectLst/>
                        </a:rPr>
                        <a:t>Precision</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dirty="0">
                          <a:effectLst/>
                        </a:rPr>
                        <a:t>Recall</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a:effectLst/>
                        </a:rPr>
                        <a:t>mAP@.5</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dirty="0">
                          <a:effectLst/>
                        </a:rPr>
                        <a:t>mAP@.5</a:t>
                      </a:r>
                      <a:r>
                        <a:rPr lang="zh-CN" sz="2000" kern="100" dirty="0">
                          <a:effectLst/>
                        </a:rPr>
                        <a:t>：</a:t>
                      </a:r>
                      <a:r>
                        <a:rPr lang="en-US" sz="2000" kern="100" dirty="0">
                          <a:effectLst/>
                        </a:rPr>
                        <a:t>.95</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65693610"/>
                  </a:ext>
                </a:extLst>
              </a:tr>
              <a:tr h="624223">
                <a:tc>
                  <a:txBody>
                    <a:bodyPr/>
                    <a:lstStyle/>
                    <a:p>
                      <a:pPr algn="just">
                        <a:buNone/>
                      </a:pPr>
                      <a:r>
                        <a:rPr lang="zh-CN" sz="2000" kern="100">
                          <a:effectLst/>
                        </a:rPr>
                        <a:t>无预处理（</a:t>
                      </a:r>
                      <a:r>
                        <a:rPr lang="en-US" sz="2000" kern="100">
                          <a:effectLst/>
                        </a:rPr>
                        <a:t>yolov5m</a:t>
                      </a:r>
                      <a:r>
                        <a:rPr lang="zh-CN" sz="2000" kern="100">
                          <a:effectLst/>
                        </a:rPr>
                        <a:t>）</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a:effectLst/>
                        </a:rPr>
                        <a:t>0.803</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a:effectLst/>
                        </a:rPr>
                        <a:t>0.787</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dirty="0">
                          <a:effectLst/>
                        </a:rPr>
                        <a:t>0.796</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a:effectLst/>
                        </a:rPr>
                        <a:t>0.339</a:t>
                      </a:r>
                      <a:endParaRPr lang="zh-CN" sz="2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871806223"/>
                  </a:ext>
                </a:extLst>
              </a:tr>
              <a:tr h="936335">
                <a:tc>
                  <a:txBody>
                    <a:bodyPr/>
                    <a:lstStyle/>
                    <a:p>
                      <a:pPr algn="just">
                        <a:buNone/>
                      </a:pPr>
                      <a:r>
                        <a:rPr lang="en-US" sz="2000" kern="100">
                          <a:effectLst/>
                        </a:rPr>
                        <a:t>CLAHE + </a:t>
                      </a:r>
                      <a:r>
                        <a:rPr lang="zh-CN" sz="2000" kern="100">
                          <a:effectLst/>
                        </a:rPr>
                        <a:t>高斯滤波（</a:t>
                      </a:r>
                      <a:r>
                        <a:rPr lang="en-US" sz="2000" kern="100">
                          <a:effectLst/>
                        </a:rPr>
                        <a:t>yolov5m</a:t>
                      </a:r>
                      <a:r>
                        <a:rPr lang="zh-CN" sz="2000" kern="100">
                          <a:effectLst/>
                        </a:rPr>
                        <a:t>）</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dirty="0">
                          <a:effectLst/>
                        </a:rPr>
                        <a:t>0.82</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a:effectLst/>
                        </a:rPr>
                        <a:t>0.795</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a:effectLst/>
                        </a:rPr>
                        <a:t>0.811</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dirty="0">
                          <a:effectLst/>
                        </a:rPr>
                        <a:t>0.351</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117425887"/>
                  </a:ext>
                </a:extLst>
              </a:tr>
              <a:tr h="1086089">
                <a:tc>
                  <a:txBody>
                    <a:bodyPr/>
                    <a:lstStyle/>
                    <a:p>
                      <a:pPr algn="just">
                        <a:buNone/>
                      </a:pPr>
                      <a:r>
                        <a:rPr lang="en-US" sz="2000" kern="100" dirty="0">
                          <a:effectLst/>
                        </a:rPr>
                        <a:t>CLAHE + </a:t>
                      </a:r>
                      <a:r>
                        <a:rPr lang="zh-CN" sz="2000" kern="100" dirty="0">
                          <a:effectLst/>
                        </a:rPr>
                        <a:t>高斯滤波</a:t>
                      </a:r>
                      <a:r>
                        <a:rPr lang="en-US" sz="2000" kern="100" dirty="0">
                          <a:effectLst/>
                        </a:rPr>
                        <a:t> + </a:t>
                      </a:r>
                      <a:r>
                        <a:rPr lang="zh-CN" sz="2000" kern="100" dirty="0">
                          <a:effectLst/>
                        </a:rPr>
                        <a:t>锐化（</a:t>
                      </a:r>
                      <a:r>
                        <a:rPr lang="en-US" sz="2000" kern="100" dirty="0">
                          <a:effectLst/>
                        </a:rPr>
                        <a:t>yolov5m</a:t>
                      </a:r>
                      <a:r>
                        <a:rPr lang="zh-CN" sz="2000" kern="100" dirty="0">
                          <a:effectLst/>
                        </a:rPr>
                        <a:t>）</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a:effectLst/>
                        </a:rPr>
                        <a:t>0.816</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a:effectLst/>
                        </a:rPr>
                        <a:t>0.798</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dirty="0">
                          <a:effectLst/>
                        </a:rPr>
                        <a:t>0.813</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a:effectLst/>
                        </a:rPr>
                        <a:t>0.352</a:t>
                      </a:r>
                      <a:endParaRPr lang="zh-CN" sz="2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99154650"/>
                  </a:ext>
                </a:extLst>
              </a:tr>
              <a:tr h="936335">
                <a:tc>
                  <a:txBody>
                    <a:bodyPr/>
                    <a:lstStyle/>
                    <a:p>
                      <a:pPr algn="just">
                        <a:buNone/>
                      </a:pPr>
                      <a:r>
                        <a:rPr lang="zh-CN" sz="2000" kern="100" dirty="0">
                          <a:effectLst/>
                        </a:rPr>
                        <a:t>无预处理</a:t>
                      </a:r>
                    </a:p>
                    <a:p>
                      <a:pPr algn="just">
                        <a:buNone/>
                      </a:pPr>
                      <a:r>
                        <a:rPr lang="zh-CN" sz="2000" kern="100" dirty="0">
                          <a:effectLst/>
                        </a:rPr>
                        <a:t>（</a:t>
                      </a:r>
                      <a:r>
                        <a:rPr lang="en-US" sz="2000" kern="100" dirty="0">
                          <a:effectLst/>
                        </a:rPr>
                        <a:t>custom_yolov5m</a:t>
                      </a:r>
                      <a:r>
                        <a:rPr lang="zh-CN" sz="2000" kern="100" dirty="0">
                          <a:effectLst/>
                        </a:rPr>
                        <a:t>）</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a:effectLst/>
                        </a:rPr>
                        <a:t>0.831</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a:effectLst/>
                        </a:rPr>
                        <a:t>0.81</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a:effectLst/>
                        </a:rPr>
                        <a:t>0.838</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dirty="0">
                          <a:effectLst/>
                        </a:rPr>
                        <a:t>0.368</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062077946"/>
                  </a:ext>
                </a:extLst>
              </a:tr>
            </a:tbl>
          </a:graphicData>
        </a:graphic>
      </p:graphicFrame>
    </p:spTree>
    <p:extLst>
      <p:ext uri="{BB962C8B-B14F-4D97-AF65-F5344CB8AC3E}">
        <p14:creationId xmlns:p14="http://schemas.microsoft.com/office/powerpoint/2010/main" val="3621128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1DA6F0-DECD-3BB0-2046-53A7F65FC37C}"/>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7C92C822-BFD5-47F8-A6E5-50BA503577B4}"/>
              </a:ext>
            </a:extLst>
          </p:cNvPr>
          <p:cNvSpPr txBox="1"/>
          <p:nvPr/>
        </p:nvSpPr>
        <p:spPr>
          <a:xfrm>
            <a:off x="156605" y="69742"/>
            <a:ext cx="2698175"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b="1" dirty="0">
                <a:solidFill>
                  <a:schemeClr val="accent2"/>
                </a:solidFill>
                <a:latin typeface="+mj-ea"/>
                <a:ea typeface="+mj-ea"/>
              </a:rPr>
              <a:t>实验过程与分析</a:t>
            </a:r>
          </a:p>
        </p:txBody>
      </p:sp>
      <p:graphicFrame>
        <p:nvGraphicFramePr>
          <p:cNvPr id="5" name="表格 4">
            <a:extLst>
              <a:ext uri="{FF2B5EF4-FFF2-40B4-BE49-F238E27FC236}">
                <a16:creationId xmlns:a16="http://schemas.microsoft.com/office/drawing/2014/main" id="{87410719-7CE5-B698-0003-214FC5D505C7}"/>
              </a:ext>
            </a:extLst>
          </p:cNvPr>
          <p:cNvGraphicFramePr>
            <a:graphicFrameLocks noGrp="1"/>
          </p:cNvGraphicFramePr>
          <p:nvPr>
            <p:extLst>
              <p:ext uri="{D42A27DB-BD31-4B8C-83A1-F6EECF244321}">
                <p14:modId xmlns:p14="http://schemas.microsoft.com/office/powerpoint/2010/main" val="177154043"/>
              </p:ext>
            </p:extLst>
          </p:nvPr>
        </p:nvGraphicFramePr>
        <p:xfrm>
          <a:off x="0" y="662533"/>
          <a:ext cx="5899242" cy="3962400"/>
        </p:xfrm>
        <a:graphic>
          <a:graphicData uri="http://schemas.openxmlformats.org/drawingml/2006/table">
            <a:tbl>
              <a:tblPr firstRow="1" firstCol="1" bandRow="1">
                <a:tableStyleId>{5C22544A-7EE6-4342-B048-85BDC9FD1C3A}</a:tableStyleId>
              </a:tblPr>
              <a:tblGrid>
                <a:gridCol w="1665570">
                  <a:extLst>
                    <a:ext uri="{9D8B030D-6E8A-4147-A177-3AD203B41FA5}">
                      <a16:colId xmlns:a16="http://schemas.microsoft.com/office/drawing/2014/main" val="4294241186"/>
                    </a:ext>
                  </a:extLst>
                </a:gridCol>
                <a:gridCol w="1037843">
                  <a:extLst>
                    <a:ext uri="{9D8B030D-6E8A-4147-A177-3AD203B41FA5}">
                      <a16:colId xmlns:a16="http://schemas.microsoft.com/office/drawing/2014/main" val="2927830010"/>
                    </a:ext>
                  </a:extLst>
                </a:gridCol>
                <a:gridCol w="986230">
                  <a:extLst>
                    <a:ext uri="{9D8B030D-6E8A-4147-A177-3AD203B41FA5}">
                      <a16:colId xmlns:a16="http://schemas.microsoft.com/office/drawing/2014/main" val="104298066"/>
                    </a:ext>
                  </a:extLst>
                </a:gridCol>
                <a:gridCol w="1039236">
                  <a:extLst>
                    <a:ext uri="{9D8B030D-6E8A-4147-A177-3AD203B41FA5}">
                      <a16:colId xmlns:a16="http://schemas.microsoft.com/office/drawing/2014/main" val="3890995839"/>
                    </a:ext>
                  </a:extLst>
                </a:gridCol>
                <a:gridCol w="1170363">
                  <a:extLst>
                    <a:ext uri="{9D8B030D-6E8A-4147-A177-3AD203B41FA5}">
                      <a16:colId xmlns:a16="http://schemas.microsoft.com/office/drawing/2014/main" val="3413661335"/>
                    </a:ext>
                  </a:extLst>
                </a:gridCol>
              </a:tblGrid>
              <a:tr h="427084">
                <a:tc>
                  <a:txBody>
                    <a:bodyPr/>
                    <a:lstStyle/>
                    <a:p>
                      <a:pPr algn="just">
                        <a:buNone/>
                      </a:pPr>
                      <a:r>
                        <a:rPr lang="zh-CN" sz="2000" kern="100" dirty="0">
                          <a:effectLst/>
                        </a:rPr>
                        <a:t>预处理组合</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dirty="0">
                          <a:effectLst/>
                        </a:rPr>
                        <a:t>Precision</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dirty="0">
                          <a:effectLst/>
                        </a:rPr>
                        <a:t>Recall</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a:effectLst/>
                        </a:rPr>
                        <a:t>mAP@.5</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a:effectLst/>
                        </a:rPr>
                        <a:t>mAP@.5</a:t>
                      </a:r>
                      <a:r>
                        <a:rPr lang="zh-CN" sz="2000" kern="100">
                          <a:effectLst/>
                        </a:rPr>
                        <a:t>：</a:t>
                      </a:r>
                      <a:r>
                        <a:rPr lang="en-US" sz="2000" kern="100">
                          <a:effectLst/>
                        </a:rPr>
                        <a:t>.95</a:t>
                      </a:r>
                      <a:endParaRPr lang="zh-CN" sz="2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032946336"/>
                  </a:ext>
                </a:extLst>
              </a:tr>
              <a:tr h="427084">
                <a:tc>
                  <a:txBody>
                    <a:bodyPr/>
                    <a:lstStyle/>
                    <a:p>
                      <a:pPr algn="just">
                        <a:buNone/>
                      </a:pPr>
                      <a:r>
                        <a:rPr lang="zh-CN" sz="2000" kern="100" dirty="0">
                          <a:effectLst/>
                        </a:rPr>
                        <a:t>无预处理（</a:t>
                      </a:r>
                      <a:r>
                        <a:rPr lang="en-US" sz="2000" kern="100" dirty="0">
                          <a:effectLst/>
                        </a:rPr>
                        <a:t>yolov5m</a:t>
                      </a:r>
                      <a:r>
                        <a:rPr lang="zh-CN" sz="2000" kern="100" dirty="0">
                          <a:effectLst/>
                        </a:rPr>
                        <a:t>）</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dirty="0">
                          <a:effectLst/>
                        </a:rPr>
                        <a:t>0.801</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dirty="0">
                          <a:effectLst/>
                        </a:rPr>
                        <a:t>0.773</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dirty="0">
                          <a:effectLst/>
                        </a:rPr>
                        <a:t>0.791</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a:effectLst/>
                        </a:rPr>
                        <a:t>0.328</a:t>
                      </a:r>
                      <a:endParaRPr lang="zh-CN" sz="2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22448467"/>
                  </a:ext>
                </a:extLst>
              </a:tr>
              <a:tr h="640627">
                <a:tc>
                  <a:txBody>
                    <a:bodyPr/>
                    <a:lstStyle/>
                    <a:p>
                      <a:pPr algn="just">
                        <a:buNone/>
                      </a:pPr>
                      <a:r>
                        <a:rPr lang="en-US" sz="2000" kern="100" dirty="0">
                          <a:effectLst/>
                        </a:rPr>
                        <a:t>CLAHE + </a:t>
                      </a:r>
                      <a:r>
                        <a:rPr lang="zh-CN" sz="2000" kern="100" dirty="0">
                          <a:effectLst/>
                        </a:rPr>
                        <a:t>高斯滤波（</a:t>
                      </a:r>
                      <a:r>
                        <a:rPr lang="en-US" sz="2000" kern="100" dirty="0">
                          <a:effectLst/>
                        </a:rPr>
                        <a:t>yolov5m</a:t>
                      </a:r>
                      <a:r>
                        <a:rPr lang="zh-CN" sz="2000" kern="100" dirty="0">
                          <a:effectLst/>
                        </a:rPr>
                        <a:t>）</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dirty="0">
                          <a:effectLst/>
                        </a:rPr>
                        <a:t>0.823</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dirty="0">
                          <a:effectLst/>
                        </a:rPr>
                        <a:t>0.782</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dirty="0">
                          <a:effectLst/>
                        </a:rPr>
                        <a:t>0.801</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dirty="0">
                          <a:effectLst/>
                        </a:rPr>
                        <a:t>0.34</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139984303"/>
                  </a:ext>
                </a:extLst>
              </a:tr>
              <a:tr h="640627">
                <a:tc>
                  <a:txBody>
                    <a:bodyPr/>
                    <a:lstStyle/>
                    <a:p>
                      <a:pPr algn="just">
                        <a:buNone/>
                      </a:pPr>
                      <a:r>
                        <a:rPr lang="en-US" sz="2000" kern="100" dirty="0">
                          <a:effectLst/>
                        </a:rPr>
                        <a:t>CLAHE + </a:t>
                      </a:r>
                      <a:r>
                        <a:rPr lang="zh-CN" sz="2000" kern="100" dirty="0">
                          <a:effectLst/>
                        </a:rPr>
                        <a:t>高斯滤波</a:t>
                      </a:r>
                      <a:r>
                        <a:rPr lang="en-US" sz="2000" kern="100" dirty="0">
                          <a:effectLst/>
                        </a:rPr>
                        <a:t> + </a:t>
                      </a:r>
                      <a:r>
                        <a:rPr lang="zh-CN" sz="2000" kern="100" dirty="0">
                          <a:effectLst/>
                        </a:rPr>
                        <a:t>锐化（</a:t>
                      </a:r>
                      <a:r>
                        <a:rPr lang="en-US" sz="2000" kern="100" dirty="0">
                          <a:effectLst/>
                        </a:rPr>
                        <a:t>yolov5m</a:t>
                      </a:r>
                      <a:r>
                        <a:rPr lang="zh-CN" sz="2000" kern="100" dirty="0">
                          <a:effectLst/>
                        </a:rPr>
                        <a:t>）</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a:effectLst/>
                        </a:rPr>
                        <a:t>0.821</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dirty="0">
                          <a:effectLst/>
                        </a:rPr>
                        <a:t>0.786</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dirty="0">
                          <a:effectLst/>
                        </a:rPr>
                        <a:t>0.806</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dirty="0">
                          <a:effectLst/>
                        </a:rPr>
                        <a:t>0.339</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665972945"/>
                  </a:ext>
                </a:extLst>
              </a:tr>
              <a:tr h="640627">
                <a:tc>
                  <a:txBody>
                    <a:bodyPr/>
                    <a:lstStyle/>
                    <a:p>
                      <a:pPr algn="just">
                        <a:buNone/>
                      </a:pPr>
                      <a:r>
                        <a:rPr lang="zh-CN" sz="2000" kern="100" dirty="0">
                          <a:effectLst/>
                        </a:rPr>
                        <a:t>无预处理</a:t>
                      </a:r>
                    </a:p>
                    <a:p>
                      <a:pPr algn="just">
                        <a:buNone/>
                      </a:pPr>
                      <a:r>
                        <a:rPr lang="zh-CN" sz="2000" kern="100" dirty="0">
                          <a:effectLst/>
                        </a:rPr>
                        <a:t>（</a:t>
                      </a:r>
                      <a:r>
                        <a:rPr lang="en-US" sz="2000" kern="100" dirty="0">
                          <a:effectLst/>
                        </a:rPr>
                        <a:t>custom_yolov5m</a:t>
                      </a:r>
                      <a:r>
                        <a:rPr lang="zh-CN" sz="2000" kern="100" dirty="0">
                          <a:effectLst/>
                        </a:rPr>
                        <a:t>）</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dirty="0">
                          <a:effectLst/>
                        </a:rPr>
                        <a:t>0.812</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dirty="0">
                          <a:effectLst/>
                        </a:rPr>
                        <a:t>0.806</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dirty="0">
                          <a:effectLst/>
                        </a:rPr>
                        <a:t>0.811</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dirty="0">
                          <a:effectLst/>
                        </a:rPr>
                        <a:t>0.349</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541435724"/>
                  </a:ext>
                </a:extLst>
              </a:tr>
            </a:tbl>
          </a:graphicData>
        </a:graphic>
      </p:graphicFrame>
      <p:sp>
        <p:nvSpPr>
          <p:cNvPr id="7" name="文本框 6">
            <a:extLst>
              <a:ext uri="{FF2B5EF4-FFF2-40B4-BE49-F238E27FC236}">
                <a16:creationId xmlns:a16="http://schemas.microsoft.com/office/drawing/2014/main" id="{09C8D461-442E-1DD0-35FE-780473B830BD}"/>
              </a:ext>
            </a:extLst>
          </p:cNvPr>
          <p:cNvSpPr txBox="1"/>
          <p:nvPr/>
        </p:nvSpPr>
        <p:spPr>
          <a:xfrm>
            <a:off x="0" y="4509949"/>
            <a:ext cx="6758922" cy="189038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CLAHE</a:t>
            </a:r>
            <a:r>
              <a:rPr kumimoji="0" lang="zh-CN" altLang="en-US"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和高斯滤波的组合有效地提升了模型的整体性能（</a:t>
            </a:r>
            <a:r>
              <a:rPr kumimoji="0" lang="en-US" altLang="zh-CN"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mAP@0.5</a:t>
            </a:r>
            <a:r>
              <a:rPr kumimoji="0" lang="zh-CN" altLang="en-US"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a:t>
            </a:r>
            <a:r>
              <a:rPr kumimoji="0" lang="en-US" altLang="zh-CN"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CLAHE</a:t>
            </a:r>
            <a:r>
              <a:rPr kumimoji="0" lang="zh-CN" altLang="en-US"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增强了蜜蜂与背景的对比，尤其是在暗光区域，使得模型更容易找到目标。高斯滤波则平滑了噪声，避免了模型学习到无关的噪声特征。</a:t>
            </a:r>
          </a:p>
        </p:txBody>
      </p:sp>
      <p:graphicFrame>
        <p:nvGraphicFramePr>
          <p:cNvPr id="8" name="表格 7">
            <a:extLst>
              <a:ext uri="{FF2B5EF4-FFF2-40B4-BE49-F238E27FC236}">
                <a16:creationId xmlns:a16="http://schemas.microsoft.com/office/drawing/2014/main" id="{626778C0-BD91-D8D1-9E17-057A4F591465}"/>
              </a:ext>
            </a:extLst>
          </p:cNvPr>
          <p:cNvGraphicFramePr>
            <a:graphicFrameLocks noGrp="1"/>
          </p:cNvGraphicFramePr>
          <p:nvPr>
            <p:extLst>
              <p:ext uri="{D42A27DB-BD31-4B8C-83A1-F6EECF244321}">
                <p14:modId xmlns:p14="http://schemas.microsoft.com/office/powerpoint/2010/main" val="2688437549"/>
              </p:ext>
            </p:extLst>
          </p:nvPr>
        </p:nvGraphicFramePr>
        <p:xfrm>
          <a:off x="6163532" y="662533"/>
          <a:ext cx="5981010" cy="3962400"/>
        </p:xfrm>
        <a:graphic>
          <a:graphicData uri="http://schemas.openxmlformats.org/drawingml/2006/table">
            <a:tbl>
              <a:tblPr firstRow="1" firstCol="1" bandRow="1">
                <a:tableStyleId>{5C22544A-7EE6-4342-B048-85BDC9FD1C3A}</a:tableStyleId>
              </a:tblPr>
              <a:tblGrid>
                <a:gridCol w="1695738">
                  <a:extLst>
                    <a:ext uri="{9D8B030D-6E8A-4147-A177-3AD203B41FA5}">
                      <a16:colId xmlns:a16="http://schemas.microsoft.com/office/drawing/2014/main" val="1591554859"/>
                    </a:ext>
                  </a:extLst>
                </a:gridCol>
                <a:gridCol w="1050651">
                  <a:extLst>
                    <a:ext uri="{9D8B030D-6E8A-4147-A177-3AD203B41FA5}">
                      <a16:colId xmlns:a16="http://schemas.microsoft.com/office/drawing/2014/main" val="1070017358"/>
                    </a:ext>
                  </a:extLst>
                </a:gridCol>
                <a:gridCol w="992714">
                  <a:extLst>
                    <a:ext uri="{9D8B030D-6E8A-4147-A177-3AD203B41FA5}">
                      <a16:colId xmlns:a16="http://schemas.microsoft.com/office/drawing/2014/main" val="1188207360"/>
                    </a:ext>
                  </a:extLst>
                </a:gridCol>
                <a:gridCol w="1050651">
                  <a:extLst>
                    <a:ext uri="{9D8B030D-6E8A-4147-A177-3AD203B41FA5}">
                      <a16:colId xmlns:a16="http://schemas.microsoft.com/office/drawing/2014/main" val="1857984721"/>
                    </a:ext>
                  </a:extLst>
                </a:gridCol>
                <a:gridCol w="1191256">
                  <a:extLst>
                    <a:ext uri="{9D8B030D-6E8A-4147-A177-3AD203B41FA5}">
                      <a16:colId xmlns:a16="http://schemas.microsoft.com/office/drawing/2014/main" val="2923670409"/>
                    </a:ext>
                  </a:extLst>
                </a:gridCol>
              </a:tblGrid>
              <a:tr h="390863">
                <a:tc>
                  <a:txBody>
                    <a:bodyPr/>
                    <a:lstStyle/>
                    <a:p>
                      <a:pPr algn="just">
                        <a:buNone/>
                      </a:pPr>
                      <a:r>
                        <a:rPr lang="zh-CN" sz="2000" kern="100" dirty="0">
                          <a:effectLst/>
                        </a:rPr>
                        <a:t>预处理组合</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a:effectLst/>
                        </a:rPr>
                        <a:t>Precision</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dirty="0">
                          <a:effectLst/>
                        </a:rPr>
                        <a:t>Recall</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a:effectLst/>
                        </a:rPr>
                        <a:t>mAP@.5</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dirty="0">
                          <a:effectLst/>
                        </a:rPr>
                        <a:t>mAP@.5</a:t>
                      </a:r>
                      <a:r>
                        <a:rPr lang="zh-CN" sz="2000" kern="100" dirty="0">
                          <a:effectLst/>
                        </a:rPr>
                        <a:t>：</a:t>
                      </a:r>
                      <a:r>
                        <a:rPr lang="en-US" sz="2000" kern="100" dirty="0">
                          <a:effectLst/>
                        </a:rPr>
                        <a:t>.95</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65693610"/>
                  </a:ext>
                </a:extLst>
              </a:tr>
              <a:tr h="390863">
                <a:tc>
                  <a:txBody>
                    <a:bodyPr/>
                    <a:lstStyle/>
                    <a:p>
                      <a:pPr algn="just">
                        <a:buNone/>
                      </a:pPr>
                      <a:r>
                        <a:rPr lang="zh-CN" sz="2000" kern="100">
                          <a:effectLst/>
                        </a:rPr>
                        <a:t>无预处理（</a:t>
                      </a:r>
                      <a:r>
                        <a:rPr lang="en-US" sz="2000" kern="100">
                          <a:effectLst/>
                        </a:rPr>
                        <a:t>yolov5m</a:t>
                      </a:r>
                      <a:r>
                        <a:rPr lang="zh-CN" sz="2000" kern="100">
                          <a:effectLst/>
                        </a:rPr>
                        <a:t>）</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a:effectLst/>
                        </a:rPr>
                        <a:t>0.803</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a:effectLst/>
                        </a:rPr>
                        <a:t>0.787</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dirty="0">
                          <a:effectLst/>
                        </a:rPr>
                        <a:t>0.796</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a:effectLst/>
                        </a:rPr>
                        <a:t>0.339</a:t>
                      </a:r>
                      <a:endParaRPr lang="zh-CN" sz="2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871806223"/>
                  </a:ext>
                </a:extLst>
              </a:tr>
              <a:tr h="586294">
                <a:tc>
                  <a:txBody>
                    <a:bodyPr/>
                    <a:lstStyle/>
                    <a:p>
                      <a:pPr algn="just">
                        <a:buNone/>
                      </a:pPr>
                      <a:r>
                        <a:rPr lang="en-US" sz="2000" kern="100">
                          <a:effectLst/>
                        </a:rPr>
                        <a:t>CLAHE + </a:t>
                      </a:r>
                      <a:r>
                        <a:rPr lang="zh-CN" sz="2000" kern="100">
                          <a:effectLst/>
                        </a:rPr>
                        <a:t>高斯滤波（</a:t>
                      </a:r>
                      <a:r>
                        <a:rPr lang="en-US" sz="2000" kern="100">
                          <a:effectLst/>
                        </a:rPr>
                        <a:t>yolov5m</a:t>
                      </a:r>
                      <a:r>
                        <a:rPr lang="zh-CN" sz="2000" kern="100">
                          <a:effectLst/>
                        </a:rPr>
                        <a:t>）</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dirty="0">
                          <a:effectLst/>
                        </a:rPr>
                        <a:t>0.82</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a:effectLst/>
                        </a:rPr>
                        <a:t>0.795</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a:effectLst/>
                        </a:rPr>
                        <a:t>0.811</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dirty="0">
                          <a:effectLst/>
                        </a:rPr>
                        <a:t>0.351</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117425887"/>
                  </a:ext>
                </a:extLst>
              </a:tr>
              <a:tr h="586294">
                <a:tc>
                  <a:txBody>
                    <a:bodyPr/>
                    <a:lstStyle/>
                    <a:p>
                      <a:pPr algn="just">
                        <a:buNone/>
                      </a:pPr>
                      <a:r>
                        <a:rPr lang="en-US" sz="2000" kern="100" dirty="0">
                          <a:effectLst/>
                        </a:rPr>
                        <a:t>CLAHE + </a:t>
                      </a:r>
                      <a:r>
                        <a:rPr lang="zh-CN" sz="2000" kern="100" dirty="0">
                          <a:effectLst/>
                        </a:rPr>
                        <a:t>高斯滤波</a:t>
                      </a:r>
                      <a:r>
                        <a:rPr lang="en-US" sz="2000" kern="100" dirty="0">
                          <a:effectLst/>
                        </a:rPr>
                        <a:t> + </a:t>
                      </a:r>
                      <a:r>
                        <a:rPr lang="zh-CN" sz="2000" kern="100" dirty="0">
                          <a:effectLst/>
                        </a:rPr>
                        <a:t>锐化（</a:t>
                      </a:r>
                      <a:r>
                        <a:rPr lang="en-US" sz="2000" kern="100" dirty="0">
                          <a:effectLst/>
                        </a:rPr>
                        <a:t>yolov5m</a:t>
                      </a:r>
                      <a:r>
                        <a:rPr lang="zh-CN" sz="2000" kern="100" dirty="0">
                          <a:effectLst/>
                        </a:rPr>
                        <a:t>）</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a:effectLst/>
                        </a:rPr>
                        <a:t>0.816</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a:effectLst/>
                        </a:rPr>
                        <a:t>0.798</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dirty="0">
                          <a:effectLst/>
                        </a:rPr>
                        <a:t>0.813</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a:effectLst/>
                        </a:rPr>
                        <a:t>0.352</a:t>
                      </a:r>
                      <a:endParaRPr lang="zh-CN" sz="2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99154650"/>
                  </a:ext>
                </a:extLst>
              </a:tr>
              <a:tr h="586294">
                <a:tc>
                  <a:txBody>
                    <a:bodyPr/>
                    <a:lstStyle/>
                    <a:p>
                      <a:pPr algn="just">
                        <a:buNone/>
                      </a:pPr>
                      <a:r>
                        <a:rPr lang="zh-CN" sz="2000" kern="100" dirty="0">
                          <a:effectLst/>
                        </a:rPr>
                        <a:t>无预处理</a:t>
                      </a:r>
                    </a:p>
                    <a:p>
                      <a:pPr algn="just">
                        <a:buNone/>
                      </a:pPr>
                      <a:r>
                        <a:rPr lang="zh-CN" sz="2000" kern="100" dirty="0">
                          <a:effectLst/>
                        </a:rPr>
                        <a:t>（</a:t>
                      </a:r>
                      <a:r>
                        <a:rPr lang="en-US" sz="2000" kern="100" dirty="0">
                          <a:effectLst/>
                        </a:rPr>
                        <a:t>custom_yolov5m</a:t>
                      </a:r>
                      <a:r>
                        <a:rPr lang="zh-CN" sz="2000" kern="100" dirty="0">
                          <a:effectLst/>
                        </a:rPr>
                        <a:t>）</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a:effectLst/>
                        </a:rPr>
                        <a:t>0.831</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a:effectLst/>
                        </a:rPr>
                        <a:t>0.81</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a:effectLst/>
                        </a:rPr>
                        <a:t>0.838</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buNone/>
                      </a:pPr>
                      <a:r>
                        <a:rPr lang="en-US" sz="2000" kern="100" dirty="0">
                          <a:effectLst/>
                        </a:rPr>
                        <a:t>0.368</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062077946"/>
                  </a:ext>
                </a:extLst>
              </a:tr>
            </a:tbl>
          </a:graphicData>
        </a:graphic>
      </p:graphicFrame>
      <p:sp>
        <p:nvSpPr>
          <p:cNvPr id="3" name="文本框 2">
            <a:extLst>
              <a:ext uri="{FF2B5EF4-FFF2-40B4-BE49-F238E27FC236}">
                <a16:creationId xmlns:a16="http://schemas.microsoft.com/office/drawing/2014/main" id="{FAD3218F-D96E-0EAB-C96C-2D9B7CE6F540}"/>
              </a:ext>
            </a:extLst>
          </p:cNvPr>
          <p:cNvSpPr txBox="1"/>
          <p:nvPr/>
        </p:nvSpPr>
        <p:spPr>
          <a:xfrm>
            <a:off x="6921731" y="4509948"/>
            <a:ext cx="5222811" cy="189038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15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mn-cs"/>
                <a:sym typeface="思源黑体 CN Bold" panose="020B0800000000000000" pitchFamily="34" charset="-122"/>
              </a:rPr>
              <a:t>锐化操作在本数据集中带来的正面收益有限，甚至可能因过度强调高频噪声而略微降低精确度。这表明对于蜜蜂检测，增强对比度和降噪比锐化更重要。</a:t>
            </a:r>
          </a:p>
        </p:txBody>
      </p:sp>
    </p:spTree>
    <p:extLst>
      <p:ext uri="{BB962C8B-B14F-4D97-AF65-F5344CB8AC3E}">
        <p14:creationId xmlns:p14="http://schemas.microsoft.com/office/powerpoint/2010/main" val="4205094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7D488-D867-54FF-8F0A-BAD64836575A}"/>
            </a:ext>
          </a:extLst>
        </p:cNvPr>
        <p:cNvGrpSpPr/>
        <p:nvPr/>
      </p:nvGrpSpPr>
      <p:grpSpPr>
        <a:xfrm>
          <a:off x="0" y="0"/>
          <a:ext cx="0" cy="0"/>
          <a:chOff x="0" y="0"/>
          <a:chExt cx="0" cy="0"/>
        </a:xfrm>
      </p:grpSpPr>
      <p:sp>
        <p:nvSpPr>
          <p:cNvPr id="9" name="文本框 8">
            <a:extLst>
              <a:ext uri="{FF2B5EF4-FFF2-40B4-BE49-F238E27FC236}">
                <a16:creationId xmlns:a16="http://schemas.microsoft.com/office/drawing/2014/main" id="{D06AE3B4-EFAA-B510-0425-9DE28C0BEE08}"/>
              </a:ext>
            </a:extLst>
          </p:cNvPr>
          <p:cNvSpPr txBox="1"/>
          <p:nvPr/>
        </p:nvSpPr>
        <p:spPr>
          <a:xfrm>
            <a:off x="156605" y="730395"/>
            <a:ext cx="7543503" cy="5053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数据集统计页面：展示蜜蜂数量、标注框分布等。</a:t>
            </a:r>
          </a:p>
        </p:txBody>
      </p:sp>
      <p:sp>
        <p:nvSpPr>
          <p:cNvPr id="2" name="文本框 1">
            <a:extLst>
              <a:ext uri="{FF2B5EF4-FFF2-40B4-BE49-F238E27FC236}">
                <a16:creationId xmlns:a16="http://schemas.microsoft.com/office/drawing/2014/main" id="{0352D00F-9ECC-EA95-73AE-4CCF348357B9}"/>
              </a:ext>
            </a:extLst>
          </p:cNvPr>
          <p:cNvSpPr txBox="1"/>
          <p:nvPr/>
        </p:nvSpPr>
        <p:spPr>
          <a:xfrm>
            <a:off x="156605" y="69742"/>
            <a:ext cx="2339102"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b="1" dirty="0">
                <a:solidFill>
                  <a:schemeClr val="accent2"/>
                </a:solidFill>
                <a:latin typeface="+mj-ea"/>
                <a:ea typeface="+mj-ea"/>
              </a:rPr>
              <a:t>实验结果展示</a:t>
            </a:r>
          </a:p>
        </p:txBody>
      </p:sp>
      <p:pic>
        <p:nvPicPr>
          <p:cNvPr id="4" name="图片 3">
            <a:extLst>
              <a:ext uri="{FF2B5EF4-FFF2-40B4-BE49-F238E27FC236}">
                <a16:creationId xmlns:a16="http://schemas.microsoft.com/office/drawing/2014/main" id="{F54D5653-3CAC-A1CF-0E11-7E49E4264B6C}"/>
              </a:ext>
            </a:extLst>
          </p:cNvPr>
          <p:cNvPicPr>
            <a:picLocks noChangeAspect="1"/>
          </p:cNvPicPr>
          <p:nvPr/>
        </p:nvPicPr>
        <p:blipFill>
          <a:blip r:embed="rId2"/>
          <a:stretch>
            <a:fillRect/>
          </a:stretch>
        </p:blipFill>
        <p:spPr>
          <a:xfrm>
            <a:off x="1872420" y="1373223"/>
            <a:ext cx="8447159" cy="5305595"/>
          </a:xfrm>
          <a:prstGeom prst="rect">
            <a:avLst/>
          </a:prstGeom>
        </p:spPr>
      </p:pic>
    </p:spTree>
    <p:extLst>
      <p:ext uri="{BB962C8B-B14F-4D97-AF65-F5344CB8AC3E}">
        <p14:creationId xmlns:p14="http://schemas.microsoft.com/office/powerpoint/2010/main" val="3769825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1E242-8032-0779-C5CE-8500D331F798}"/>
            </a:ext>
          </a:extLst>
        </p:cNvPr>
        <p:cNvGrpSpPr/>
        <p:nvPr/>
      </p:nvGrpSpPr>
      <p:grpSpPr>
        <a:xfrm>
          <a:off x="0" y="0"/>
          <a:ext cx="0" cy="0"/>
          <a:chOff x="0" y="0"/>
          <a:chExt cx="0" cy="0"/>
        </a:xfrm>
      </p:grpSpPr>
      <p:sp>
        <p:nvSpPr>
          <p:cNvPr id="9" name="文本框 8">
            <a:extLst>
              <a:ext uri="{FF2B5EF4-FFF2-40B4-BE49-F238E27FC236}">
                <a16:creationId xmlns:a16="http://schemas.microsoft.com/office/drawing/2014/main" id="{B8BCE8DF-5897-269F-2E86-87D70513EB54}"/>
              </a:ext>
            </a:extLst>
          </p:cNvPr>
          <p:cNvSpPr txBox="1"/>
          <p:nvPr/>
        </p:nvSpPr>
        <p:spPr>
          <a:xfrm>
            <a:off x="156605" y="730395"/>
            <a:ext cx="7543503" cy="5053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数据集统计页面：展示蜜蜂数量、标注框分布等。</a:t>
            </a:r>
          </a:p>
        </p:txBody>
      </p:sp>
      <p:sp>
        <p:nvSpPr>
          <p:cNvPr id="2" name="文本框 1">
            <a:extLst>
              <a:ext uri="{FF2B5EF4-FFF2-40B4-BE49-F238E27FC236}">
                <a16:creationId xmlns:a16="http://schemas.microsoft.com/office/drawing/2014/main" id="{0E9C0390-619F-23E2-BD1B-069A618C0A49}"/>
              </a:ext>
            </a:extLst>
          </p:cNvPr>
          <p:cNvSpPr txBox="1"/>
          <p:nvPr/>
        </p:nvSpPr>
        <p:spPr>
          <a:xfrm>
            <a:off x="156605" y="69742"/>
            <a:ext cx="2339102"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b="1" dirty="0">
                <a:solidFill>
                  <a:schemeClr val="accent2"/>
                </a:solidFill>
                <a:latin typeface="+mj-ea"/>
                <a:ea typeface="+mj-ea"/>
              </a:rPr>
              <a:t>实验结果展示</a:t>
            </a:r>
          </a:p>
        </p:txBody>
      </p:sp>
      <p:pic>
        <p:nvPicPr>
          <p:cNvPr id="1026" name="图片 1">
            <a:extLst>
              <a:ext uri="{FF2B5EF4-FFF2-40B4-BE49-F238E27FC236}">
                <a16:creationId xmlns:a16="http://schemas.microsoft.com/office/drawing/2014/main" id="{56C38BDE-2F75-D9FA-E065-5321088195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605" y="1235790"/>
            <a:ext cx="5270500" cy="271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图片 1">
            <a:extLst>
              <a:ext uri="{FF2B5EF4-FFF2-40B4-BE49-F238E27FC236}">
                <a16:creationId xmlns:a16="http://schemas.microsoft.com/office/drawing/2014/main" id="{949010BF-C175-5C67-7D3F-A899BC38BF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516" y="1342809"/>
            <a:ext cx="7307110" cy="2610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图片 1">
            <a:extLst>
              <a:ext uri="{FF2B5EF4-FFF2-40B4-BE49-F238E27FC236}">
                <a16:creationId xmlns:a16="http://schemas.microsoft.com/office/drawing/2014/main" id="{ABC7771A-9847-005F-741C-01CC0B86F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374" y="3953590"/>
            <a:ext cx="6886548" cy="2425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图片 1">
            <a:extLst>
              <a:ext uri="{FF2B5EF4-FFF2-40B4-BE49-F238E27FC236}">
                <a16:creationId xmlns:a16="http://schemas.microsoft.com/office/drawing/2014/main" id="{E987B3AC-3A8E-09C2-FE8B-60F3AC5F61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0808" y="4060609"/>
            <a:ext cx="6454818" cy="2323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3990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9B5616-A3EE-511C-0C79-478A1C1330E6}"/>
            </a:ext>
          </a:extLst>
        </p:cNvPr>
        <p:cNvGrpSpPr/>
        <p:nvPr/>
      </p:nvGrpSpPr>
      <p:grpSpPr>
        <a:xfrm>
          <a:off x="0" y="0"/>
          <a:ext cx="0" cy="0"/>
          <a:chOff x="0" y="0"/>
          <a:chExt cx="0" cy="0"/>
        </a:xfrm>
      </p:grpSpPr>
      <p:sp>
        <p:nvSpPr>
          <p:cNvPr id="9" name="文本框 8">
            <a:extLst>
              <a:ext uri="{FF2B5EF4-FFF2-40B4-BE49-F238E27FC236}">
                <a16:creationId xmlns:a16="http://schemas.microsoft.com/office/drawing/2014/main" id="{A0664143-A133-65BC-555A-A8E696BD34DA}"/>
              </a:ext>
            </a:extLst>
          </p:cNvPr>
          <p:cNvSpPr txBox="1"/>
          <p:nvPr/>
        </p:nvSpPr>
        <p:spPr>
          <a:xfrm>
            <a:off x="156605" y="730395"/>
            <a:ext cx="7543503" cy="5053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图像浏览页面：</a:t>
            </a:r>
          </a:p>
        </p:txBody>
      </p:sp>
      <p:sp>
        <p:nvSpPr>
          <p:cNvPr id="2" name="文本框 1">
            <a:extLst>
              <a:ext uri="{FF2B5EF4-FFF2-40B4-BE49-F238E27FC236}">
                <a16:creationId xmlns:a16="http://schemas.microsoft.com/office/drawing/2014/main" id="{E2B60C5A-3D54-4D1B-1C1D-4BD308D505C5}"/>
              </a:ext>
            </a:extLst>
          </p:cNvPr>
          <p:cNvSpPr txBox="1"/>
          <p:nvPr/>
        </p:nvSpPr>
        <p:spPr>
          <a:xfrm>
            <a:off x="156605" y="69742"/>
            <a:ext cx="2339102"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b="1" dirty="0">
                <a:solidFill>
                  <a:schemeClr val="accent2"/>
                </a:solidFill>
                <a:latin typeface="+mj-ea"/>
                <a:ea typeface="+mj-ea"/>
              </a:rPr>
              <a:t>实验结果展示</a:t>
            </a:r>
          </a:p>
        </p:txBody>
      </p:sp>
      <p:pic>
        <p:nvPicPr>
          <p:cNvPr id="2050" name="图片 1">
            <a:extLst>
              <a:ext uri="{FF2B5EF4-FFF2-40B4-BE49-F238E27FC236}">
                <a16:creationId xmlns:a16="http://schemas.microsoft.com/office/drawing/2014/main" id="{B602659C-E0DA-922E-843B-F7112619E0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6268" y="787751"/>
            <a:ext cx="9334766" cy="5631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6891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BA9E2-B74D-5B35-6085-8E9853CCDB23}"/>
            </a:ext>
          </a:extLst>
        </p:cNvPr>
        <p:cNvGrpSpPr/>
        <p:nvPr/>
      </p:nvGrpSpPr>
      <p:grpSpPr>
        <a:xfrm>
          <a:off x="0" y="0"/>
          <a:ext cx="0" cy="0"/>
          <a:chOff x="0" y="0"/>
          <a:chExt cx="0" cy="0"/>
        </a:xfrm>
      </p:grpSpPr>
      <p:sp>
        <p:nvSpPr>
          <p:cNvPr id="9" name="文本框 8">
            <a:extLst>
              <a:ext uri="{FF2B5EF4-FFF2-40B4-BE49-F238E27FC236}">
                <a16:creationId xmlns:a16="http://schemas.microsoft.com/office/drawing/2014/main" id="{008E7671-B098-314C-F852-2F0F761FE2B8}"/>
              </a:ext>
            </a:extLst>
          </p:cNvPr>
          <p:cNvSpPr txBox="1"/>
          <p:nvPr/>
        </p:nvSpPr>
        <p:spPr>
          <a:xfrm>
            <a:off x="156605" y="730395"/>
            <a:ext cx="11511577" cy="5053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图像上传检测页面：包含文件选择框、上传按钮、结果显示区域（原图</a:t>
            </a:r>
            <a:r>
              <a:rPr kumimoji="0" lang="en-US" altLang="zh-CN"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a:t>
            </a:r>
            <a:r>
              <a:rPr kumimoji="0" lang="zh-CN" altLang="en-US"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检测图并列显示）。</a:t>
            </a:r>
          </a:p>
        </p:txBody>
      </p:sp>
      <p:sp>
        <p:nvSpPr>
          <p:cNvPr id="2" name="文本框 1">
            <a:extLst>
              <a:ext uri="{FF2B5EF4-FFF2-40B4-BE49-F238E27FC236}">
                <a16:creationId xmlns:a16="http://schemas.microsoft.com/office/drawing/2014/main" id="{F5975DE6-B0E3-C310-F6BC-EF8AB8B4EA27}"/>
              </a:ext>
            </a:extLst>
          </p:cNvPr>
          <p:cNvSpPr txBox="1"/>
          <p:nvPr/>
        </p:nvSpPr>
        <p:spPr>
          <a:xfrm>
            <a:off x="156605" y="69742"/>
            <a:ext cx="2339102"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b="1" dirty="0">
                <a:solidFill>
                  <a:schemeClr val="accent2"/>
                </a:solidFill>
                <a:latin typeface="+mj-ea"/>
                <a:ea typeface="+mj-ea"/>
              </a:rPr>
              <a:t>实验结果展示</a:t>
            </a:r>
          </a:p>
        </p:txBody>
      </p:sp>
      <p:pic>
        <p:nvPicPr>
          <p:cNvPr id="3074" name="图片 1">
            <a:extLst>
              <a:ext uri="{FF2B5EF4-FFF2-40B4-BE49-F238E27FC236}">
                <a16:creationId xmlns:a16="http://schemas.microsoft.com/office/drawing/2014/main" id="{83BAD85D-AFFB-F92B-1A7E-264EA301D7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605" y="1459645"/>
            <a:ext cx="7239074" cy="3654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图片 1">
            <a:extLst>
              <a:ext uri="{FF2B5EF4-FFF2-40B4-BE49-F238E27FC236}">
                <a16:creationId xmlns:a16="http://schemas.microsoft.com/office/drawing/2014/main" id="{4D07DE34-55BD-AE25-DAA4-D1CAB8CF59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8192" y="2135425"/>
            <a:ext cx="7833808" cy="4237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45440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5F9EB-49E7-BA35-3689-8E872D1DD2C2}"/>
            </a:ext>
          </a:extLst>
        </p:cNvPr>
        <p:cNvGrpSpPr/>
        <p:nvPr/>
      </p:nvGrpSpPr>
      <p:grpSpPr>
        <a:xfrm>
          <a:off x="0" y="0"/>
          <a:ext cx="0" cy="0"/>
          <a:chOff x="0" y="0"/>
          <a:chExt cx="0" cy="0"/>
        </a:xfrm>
      </p:grpSpPr>
      <p:sp>
        <p:nvSpPr>
          <p:cNvPr id="9" name="文本框 8">
            <a:extLst>
              <a:ext uri="{FF2B5EF4-FFF2-40B4-BE49-F238E27FC236}">
                <a16:creationId xmlns:a16="http://schemas.microsoft.com/office/drawing/2014/main" id="{4A8CE38E-516A-E568-2083-C2DB2C188BC5}"/>
              </a:ext>
            </a:extLst>
          </p:cNvPr>
          <p:cNvSpPr txBox="1"/>
          <p:nvPr/>
        </p:nvSpPr>
        <p:spPr>
          <a:xfrm>
            <a:off x="156605" y="730395"/>
            <a:ext cx="11511577" cy="5053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视频检测报告页面： </a:t>
            </a:r>
          </a:p>
        </p:txBody>
      </p:sp>
      <p:sp>
        <p:nvSpPr>
          <p:cNvPr id="2" name="文本框 1">
            <a:extLst>
              <a:ext uri="{FF2B5EF4-FFF2-40B4-BE49-F238E27FC236}">
                <a16:creationId xmlns:a16="http://schemas.microsoft.com/office/drawing/2014/main" id="{16BDF148-7648-0DC5-26B9-48C62896991C}"/>
              </a:ext>
            </a:extLst>
          </p:cNvPr>
          <p:cNvSpPr txBox="1"/>
          <p:nvPr/>
        </p:nvSpPr>
        <p:spPr>
          <a:xfrm>
            <a:off x="156605" y="69742"/>
            <a:ext cx="2339102"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b="1" dirty="0">
                <a:solidFill>
                  <a:schemeClr val="accent2"/>
                </a:solidFill>
                <a:latin typeface="+mj-ea"/>
                <a:ea typeface="+mj-ea"/>
              </a:rPr>
              <a:t>实验结果展示</a:t>
            </a:r>
          </a:p>
        </p:txBody>
      </p:sp>
      <p:pic>
        <p:nvPicPr>
          <p:cNvPr id="4098" name="图片 1">
            <a:extLst>
              <a:ext uri="{FF2B5EF4-FFF2-40B4-BE49-F238E27FC236}">
                <a16:creationId xmlns:a16="http://schemas.microsoft.com/office/drawing/2014/main" id="{BA4166E2-E490-4DD4-B6A9-E7AEA81272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605" y="1299269"/>
            <a:ext cx="5939395" cy="309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图片 1">
            <a:extLst>
              <a:ext uri="{FF2B5EF4-FFF2-40B4-BE49-F238E27FC236}">
                <a16:creationId xmlns:a16="http://schemas.microsoft.com/office/drawing/2014/main" id="{BE63CF80-26C4-2E52-0BF5-74FA813362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5700" y="2590763"/>
            <a:ext cx="5993164" cy="360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9F59EEFA-95B4-B718-F368-904892DDF92C}"/>
              </a:ext>
            </a:extLst>
          </p:cNvPr>
          <p:cNvSpPr txBox="1"/>
          <p:nvPr/>
        </p:nvSpPr>
        <p:spPr>
          <a:xfrm>
            <a:off x="8867108" y="2986875"/>
            <a:ext cx="2072442" cy="190821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15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mn-cs"/>
                <a:sym typeface="思源黑体 CN Bold" panose="020B0800000000000000" pitchFamily="34" charset="-122"/>
              </a:rPr>
              <a:t>视频检测结果在</a:t>
            </a:r>
            <a:r>
              <a:rPr kumimoji="0" lang="en-US" altLang="zh-CN" sz="2000" b="0" i="0" u="none" strike="noStrike" kern="1200" cap="none" spc="15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mn-cs"/>
                <a:sym typeface="思源黑体 CN Bold" panose="020B0800000000000000" pitchFamily="34" charset="-122"/>
              </a:rPr>
              <a:t>detections</a:t>
            </a:r>
            <a:r>
              <a:rPr kumimoji="0" lang="zh-CN" altLang="en-US" sz="2000" b="0" i="0" u="none" strike="noStrike" kern="1200" cap="none" spc="15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mn-cs"/>
                <a:sym typeface="思源黑体 CN Bold" panose="020B0800000000000000" pitchFamily="34" charset="-122"/>
              </a:rPr>
              <a:t>文件夹下 </a:t>
            </a:r>
          </a:p>
          <a:p>
            <a:pPr algn="l"/>
            <a:endParaRPr lang="zh-CN" altLang="en-US" sz="2800" dirty="0">
              <a:solidFill>
                <a:schemeClr val="bg1"/>
              </a:solidFill>
              <a:latin typeface="+mn-ea"/>
            </a:endParaRPr>
          </a:p>
        </p:txBody>
      </p:sp>
    </p:spTree>
    <p:extLst>
      <p:ext uri="{BB962C8B-B14F-4D97-AF65-F5344CB8AC3E}">
        <p14:creationId xmlns:p14="http://schemas.microsoft.com/office/powerpoint/2010/main" val="2944254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5F9EB-49E7-BA35-3689-8E872D1DD2C2}"/>
            </a:ext>
          </a:extLst>
        </p:cNvPr>
        <p:cNvGrpSpPr/>
        <p:nvPr/>
      </p:nvGrpSpPr>
      <p:grpSpPr>
        <a:xfrm>
          <a:off x="0" y="0"/>
          <a:ext cx="0" cy="0"/>
          <a:chOff x="0" y="0"/>
          <a:chExt cx="0" cy="0"/>
        </a:xfrm>
      </p:grpSpPr>
      <p:sp>
        <p:nvSpPr>
          <p:cNvPr id="9" name="文本框 8">
            <a:extLst>
              <a:ext uri="{FF2B5EF4-FFF2-40B4-BE49-F238E27FC236}">
                <a16:creationId xmlns:a16="http://schemas.microsoft.com/office/drawing/2014/main" id="{4A8CE38E-516A-E568-2083-C2DB2C188BC5}"/>
              </a:ext>
            </a:extLst>
          </p:cNvPr>
          <p:cNvSpPr txBox="1"/>
          <p:nvPr/>
        </p:nvSpPr>
        <p:spPr>
          <a:xfrm>
            <a:off x="298966" y="642786"/>
            <a:ext cx="11730595" cy="604537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成功点：</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1.</a:t>
            </a:r>
            <a:r>
              <a:rPr kumimoji="0" lang="zh-CN" altLang="en-US"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成功构建了一套完整的从数据预处理到应用部署的工作流水线。</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2.</a:t>
            </a:r>
            <a:r>
              <a:rPr kumimoji="0" lang="zh-CN" altLang="en-US"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图像预处理流程证实了对模型性能有正向提升作用。</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不足：</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1.</a:t>
            </a:r>
            <a:r>
              <a:rPr kumimoji="0" lang="zh-CN" altLang="en-US"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锐化策略的参数可能需要更精细的调优，或采用更先进的方法（如引导滤波）。</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2.GUI</a:t>
            </a:r>
            <a:r>
              <a:rPr kumimoji="0" lang="zh-CN" altLang="en-US"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前端界面相对简单，在用户体验和交互性上有较大提升空间。</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未来改进方向：</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1.</a:t>
            </a:r>
            <a:r>
              <a:rPr kumimoji="0" lang="zh-CN" altLang="en-US"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算法层面：探索更有效的图像预处理组合，例如基于深度学习的去噪、超分辨率技术来提升小目标（蜜蜂）的清晰度。</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2.</a:t>
            </a:r>
            <a:r>
              <a:rPr kumimoji="0" lang="zh-CN" altLang="en-US"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模型层面：尝试最新的</a:t>
            </a:r>
            <a:r>
              <a:rPr kumimoji="0" lang="en-US" altLang="zh-CN"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YOLOv8</a:t>
            </a:r>
            <a:r>
              <a:rPr kumimoji="0" lang="zh-CN" altLang="en-US"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a:t>
            </a:r>
            <a:r>
              <a:rPr kumimoji="0" lang="en-US" altLang="zh-CN"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YOLOv9</a:t>
            </a:r>
            <a:r>
              <a:rPr kumimoji="0" lang="zh-CN" altLang="en-US"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或</a:t>
            </a:r>
            <a:r>
              <a:rPr kumimoji="0" lang="en-US" altLang="zh-CN"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RT-DETR</a:t>
            </a:r>
            <a:r>
              <a:rPr kumimoji="0" lang="zh-CN" altLang="en-US"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等模型，进一步提升精度和速度。</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3.</a:t>
            </a:r>
            <a:r>
              <a:rPr kumimoji="0" lang="zh-CN" altLang="en-US"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系统层面：优化</a:t>
            </a:r>
            <a:r>
              <a:rPr kumimoji="0" lang="en-US" altLang="zh-CN"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GUI</a:t>
            </a:r>
            <a:r>
              <a:rPr kumimoji="0" lang="zh-CN" altLang="en-US"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，增加用户管理、历史记录查询、更丰富的图表可视化（如蜂群活动日变化曲线）等功能。</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zh-CN" altLang="en-US"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2" name="文本框 1">
            <a:extLst>
              <a:ext uri="{FF2B5EF4-FFF2-40B4-BE49-F238E27FC236}">
                <a16:creationId xmlns:a16="http://schemas.microsoft.com/office/drawing/2014/main" id="{16BDF148-7648-0DC5-26B9-48C62896991C}"/>
              </a:ext>
            </a:extLst>
          </p:cNvPr>
          <p:cNvSpPr txBox="1"/>
          <p:nvPr/>
        </p:nvSpPr>
        <p:spPr>
          <a:xfrm>
            <a:off x="156605" y="69742"/>
            <a:ext cx="1980029"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b="1" dirty="0">
                <a:solidFill>
                  <a:schemeClr val="accent2"/>
                </a:solidFill>
                <a:latin typeface="+mj-ea"/>
                <a:ea typeface="+mj-ea"/>
              </a:rPr>
              <a:t>总结与展望</a:t>
            </a:r>
          </a:p>
        </p:txBody>
      </p:sp>
    </p:spTree>
    <p:extLst>
      <p:ext uri="{BB962C8B-B14F-4D97-AF65-F5344CB8AC3E}">
        <p14:creationId xmlns:p14="http://schemas.microsoft.com/office/powerpoint/2010/main" val="4235656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FE33BED2-3736-4095-8FE6-0C1828BFD14A}"/>
              </a:ext>
            </a:extLst>
          </p:cNvPr>
          <p:cNvSpPr/>
          <p:nvPr/>
        </p:nvSpPr>
        <p:spPr>
          <a:xfrm>
            <a:off x="731520" y="1883216"/>
            <a:ext cx="10728959" cy="3432404"/>
          </a:xfrm>
          <a:prstGeom prst="rect">
            <a:avLst/>
          </a:prstGeom>
          <a:solidFill>
            <a:schemeClr val="bg1"/>
          </a:solidFill>
          <a:ln>
            <a:noFill/>
          </a:ln>
          <a:effectLst>
            <a:outerShdw blurRad="254000" sx="102000" sy="102000" algn="ctr"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lumMod val="85000"/>
                </a:schemeClr>
              </a:solidFill>
              <a:effectLst>
                <a:outerShdw blurRad="63500" sx="102000" sy="102000" algn="ctr" rotWithShape="0">
                  <a:schemeClr val="tx1">
                    <a:alpha val="40000"/>
                  </a:schemeClr>
                </a:outerShdw>
              </a:effectLst>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2" name="文本框 1">
            <a:extLst>
              <a:ext uri="{FF2B5EF4-FFF2-40B4-BE49-F238E27FC236}">
                <a16:creationId xmlns:a16="http://schemas.microsoft.com/office/drawing/2014/main" id="{D0C54A90-D7C1-4B9C-8F92-5F701193F59D}"/>
              </a:ext>
            </a:extLst>
          </p:cNvPr>
          <p:cNvSpPr txBox="1"/>
          <p:nvPr/>
        </p:nvSpPr>
        <p:spPr>
          <a:xfrm>
            <a:off x="1445109" y="2643412"/>
            <a:ext cx="9437889" cy="1912011"/>
          </a:xfrm>
          <a:prstGeom prst="rect">
            <a:avLst/>
          </a:prstGeom>
          <a:noFill/>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r>
              <a:rPr kumimoji="0" lang="en-US" altLang="zh-CN" sz="1600" b="0" i="0" u="none" strike="noStrike" kern="1200" cap="none" spc="15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[1]	</a:t>
            </a:r>
            <a:r>
              <a:rPr kumimoji="0" lang="en-US" altLang="zh-CN" sz="1600" b="0" i="0" u="none" strike="noStrike" kern="1200" cap="none" spc="150" normalizeH="0" baseline="0" noProof="0" dirty="0" err="1">
                <a:ln>
                  <a:noFill/>
                </a:ln>
                <a:solidFill>
                  <a:schemeClr val="accent1"/>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Ultralytics</a:t>
            </a:r>
            <a:r>
              <a:rPr kumimoji="0" lang="en-US" altLang="zh-CN" sz="1600" b="0" i="0" u="none" strike="noStrike" kern="1200" cap="none" spc="15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YOLOv5 Documentation. https://github.com/ultralytics/yolov5</a:t>
            </a:r>
          </a:p>
          <a:p>
            <a:pPr>
              <a:lnSpc>
                <a:spcPct val="150000"/>
              </a:lnSpc>
              <a:defRPr/>
            </a:pPr>
            <a:r>
              <a:rPr kumimoji="0" lang="en-US" altLang="zh-CN" sz="1600" b="0" i="0" u="none" strike="noStrike" kern="1200" cap="none" spc="15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[2]	Flores, J. M., et al. (2023). Enhancing pollinator conservation: Monitoring of bees through object recognition. Computers and Electronics in Agriculture.</a:t>
            </a:r>
          </a:p>
        </p:txBody>
      </p:sp>
      <p:cxnSp>
        <p:nvCxnSpPr>
          <p:cNvPr id="25" name="直接连接符 24">
            <a:extLst>
              <a:ext uri="{FF2B5EF4-FFF2-40B4-BE49-F238E27FC236}">
                <a16:creationId xmlns:a16="http://schemas.microsoft.com/office/drawing/2014/main" id="{22888F2F-EF23-417B-8E0D-3986F76E5295}"/>
              </a:ext>
            </a:extLst>
          </p:cNvPr>
          <p:cNvCxnSpPr>
            <a:cxnSpLocks/>
          </p:cNvCxnSpPr>
          <p:nvPr/>
        </p:nvCxnSpPr>
        <p:spPr>
          <a:xfrm>
            <a:off x="930237" y="2107720"/>
            <a:ext cx="0" cy="200612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6663DB95-24F5-4BC9-A0D4-DB6799030186}"/>
              </a:ext>
            </a:extLst>
          </p:cNvPr>
          <p:cNvCxnSpPr>
            <a:cxnSpLocks/>
          </p:cNvCxnSpPr>
          <p:nvPr/>
        </p:nvCxnSpPr>
        <p:spPr>
          <a:xfrm>
            <a:off x="1088314" y="3149600"/>
            <a:ext cx="0" cy="19812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BE854E8A-83D6-47E0-90A4-E236BBF267B9}"/>
              </a:ext>
            </a:extLst>
          </p:cNvPr>
          <p:cNvCxnSpPr>
            <a:cxnSpLocks/>
          </p:cNvCxnSpPr>
          <p:nvPr/>
        </p:nvCxnSpPr>
        <p:spPr>
          <a:xfrm>
            <a:off x="11130877" y="3149600"/>
            <a:ext cx="0" cy="19812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FE36D909-9BF7-4972-8522-B45E70B24A20}"/>
              </a:ext>
            </a:extLst>
          </p:cNvPr>
          <p:cNvCxnSpPr>
            <a:cxnSpLocks/>
          </p:cNvCxnSpPr>
          <p:nvPr/>
        </p:nvCxnSpPr>
        <p:spPr>
          <a:xfrm>
            <a:off x="11288954" y="2235200"/>
            <a:ext cx="0" cy="202184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FB1128DB-2C2F-F1AE-BB30-B0AB1615AEF6}"/>
              </a:ext>
            </a:extLst>
          </p:cNvPr>
          <p:cNvSpPr txBox="1"/>
          <p:nvPr/>
        </p:nvSpPr>
        <p:spPr>
          <a:xfrm>
            <a:off x="156605" y="69742"/>
            <a:ext cx="1620957"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b="1" dirty="0">
                <a:solidFill>
                  <a:schemeClr val="accent2"/>
                </a:solidFill>
                <a:latin typeface="+mj-ea"/>
                <a:ea typeface="+mj-ea"/>
              </a:rPr>
              <a:t>参考文献</a:t>
            </a:r>
          </a:p>
        </p:txBody>
      </p:sp>
    </p:spTree>
    <p:extLst>
      <p:ext uri="{BB962C8B-B14F-4D97-AF65-F5344CB8AC3E}">
        <p14:creationId xmlns:p14="http://schemas.microsoft.com/office/powerpoint/2010/main" val="1469686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2150B81-A023-4A47-8311-7210DC35347B}"/>
              </a:ext>
            </a:extLst>
          </p:cNvPr>
          <p:cNvSpPr txBox="1"/>
          <p:nvPr/>
        </p:nvSpPr>
        <p:spPr>
          <a:xfrm>
            <a:off x="304093" y="2813447"/>
            <a:ext cx="11583813" cy="1231106"/>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CN" sz="8000" b="1" dirty="0">
                <a:solidFill>
                  <a:schemeClr val="accent1">
                    <a:lumMod val="75000"/>
                    <a:lumOff val="25000"/>
                  </a:schemeClr>
                </a:solidFill>
                <a:latin typeface="思源黑体 CN Bold" panose="020B0800000000000000" pitchFamily="34" charset="-122"/>
                <a:ea typeface="思源黑体 CN Bold" panose="020B0800000000000000" pitchFamily="34" charset="-122"/>
                <a:cs typeface="阿里巴巴普惠体 B" panose="00020600040101010101" pitchFamily="18" charset="-122"/>
                <a:sym typeface="思源黑体 CN Bold" panose="020B0800000000000000" pitchFamily="34" charset="-122"/>
              </a:rPr>
              <a:t>Thank you for listening</a:t>
            </a:r>
            <a:endParaRPr kumimoji="1" lang="zh-CN" altLang="en-US" sz="8000" b="1" dirty="0">
              <a:solidFill>
                <a:schemeClr val="accent1">
                  <a:lumMod val="75000"/>
                  <a:lumOff val="25000"/>
                </a:schemeClr>
              </a:solidFill>
              <a:latin typeface="思源黑体 CN Bold" panose="020B0800000000000000" pitchFamily="34" charset="-122"/>
              <a:ea typeface="思源黑体 CN Bold" panose="020B0800000000000000" pitchFamily="34" charset="-122"/>
              <a:cs typeface="阿里巴巴普惠体 B" panose="00020600040101010101" pitchFamily="18" charset="-122"/>
              <a:sym typeface="思源黑体 CN Bold" panose="020B0800000000000000" pitchFamily="34" charset="-122"/>
            </a:endParaRPr>
          </a:p>
        </p:txBody>
      </p:sp>
    </p:spTree>
    <p:extLst>
      <p:ext uri="{BB962C8B-B14F-4D97-AF65-F5344CB8AC3E}">
        <p14:creationId xmlns:p14="http://schemas.microsoft.com/office/powerpoint/2010/main" val="1054160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a:extLst>
              <a:ext uri="{FF2B5EF4-FFF2-40B4-BE49-F238E27FC236}">
                <a16:creationId xmlns:a16="http://schemas.microsoft.com/office/drawing/2014/main" id="{4C1FB704-12F7-4041-8C33-492AC6ADDC70}"/>
              </a:ext>
            </a:extLst>
          </p:cNvPr>
          <p:cNvSpPr>
            <a:spLocks noChangeAspect="1"/>
          </p:cNvSpPr>
          <p:nvPr/>
        </p:nvSpPr>
        <p:spPr>
          <a:xfrm>
            <a:off x="0" y="0"/>
            <a:ext cx="12192000" cy="6858000"/>
          </a:xfrm>
          <a:prstGeom prst="rect">
            <a:avLst/>
          </a:prstGeom>
          <a:blipFill dpi="0" rotWithShape="1">
            <a:blip r:embed="rId3"/>
            <a:srcRect/>
            <a:stretch>
              <a:fillRect t="-3790" b="-19174"/>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spAutoFit/>
          </a:bodyPr>
          <a:lstStyle/>
          <a:p>
            <a:pPr algn="ctr"/>
            <a:endParaRPr lang="zh-CN" altLang="en-US">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41" name="矩形 40">
            <a:extLst>
              <a:ext uri="{FF2B5EF4-FFF2-40B4-BE49-F238E27FC236}">
                <a16:creationId xmlns:a16="http://schemas.microsoft.com/office/drawing/2014/main" id="{6597DF54-028B-419B-AF5F-BD094260DD39}"/>
              </a:ext>
            </a:extLst>
          </p:cNvPr>
          <p:cNvSpPr/>
          <p:nvPr/>
        </p:nvSpPr>
        <p:spPr>
          <a:xfrm>
            <a:off x="-121920" y="-106680"/>
            <a:ext cx="12313920" cy="7406640"/>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18" name="矩形 17"/>
          <p:cNvSpPr/>
          <p:nvPr/>
        </p:nvSpPr>
        <p:spPr>
          <a:xfrm>
            <a:off x="3668685" y="0"/>
            <a:ext cx="8523316" cy="69514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2" name="文本框 1"/>
          <p:cNvSpPr txBox="1"/>
          <p:nvPr/>
        </p:nvSpPr>
        <p:spPr>
          <a:xfrm>
            <a:off x="1448363" y="1951481"/>
            <a:ext cx="1415772" cy="2851102"/>
          </a:xfrm>
          <a:prstGeom prst="rect">
            <a:avLst/>
          </a:prstGeom>
          <a:noFill/>
        </p:spPr>
        <p:txBody>
          <a:bodyPr vert="eaVert"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8000" b="1"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目</a:t>
            </a:r>
            <a:r>
              <a:rPr kumimoji="1" lang="en-US" altLang="zh-CN" sz="8000" b="1"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a:t>
            </a:r>
            <a:r>
              <a:rPr kumimoji="1" lang="zh-CN" altLang="en-US" sz="8000" b="1"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录</a:t>
            </a:r>
          </a:p>
        </p:txBody>
      </p:sp>
      <p:sp>
        <p:nvSpPr>
          <p:cNvPr id="3" name="任意多边形: 形状 2"/>
          <p:cNvSpPr/>
          <p:nvPr/>
        </p:nvSpPr>
        <p:spPr>
          <a:xfrm>
            <a:off x="1292575" y="1645609"/>
            <a:ext cx="1716528" cy="3575433"/>
          </a:xfrm>
          <a:custGeom>
            <a:avLst/>
            <a:gdLst>
              <a:gd name="connsiteX0" fmla="*/ 0 w 1716528"/>
              <a:gd name="connsiteY0" fmla="*/ 0 h 3021106"/>
              <a:gd name="connsiteX1" fmla="*/ 1716528 w 1716528"/>
              <a:gd name="connsiteY1" fmla="*/ 0 h 3021106"/>
              <a:gd name="connsiteX2" fmla="*/ 1716528 w 1716528"/>
              <a:gd name="connsiteY2" fmla="*/ 1030941 h 3021106"/>
              <a:gd name="connsiteX3" fmla="*/ 1377809 w 1716528"/>
              <a:gd name="connsiteY3" fmla="*/ 1030941 h 3021106"/>
              <a:gd name="connsiteX4" fmla="*/ 1377809 w 1716528"/>
              <a:gd name="connsiteY4" fmla="*/ 1990166 h 3021106"/>
              <a:gd name="connsiteX5" fmla="*/ 1716528 w 1716528"/>
              <a:gd name="connsiteY5" fmla="*/ 1990166 h 3021106"/>
              <a:gd name="connsiteX6" fmla="*/ 1716528 w 1716528"/>
              <a:gd name="connsiteY6" fmla="*/ 3021106 h 3021106"/>
              <a:gd name="connsiteX7" fmla="*/ 0 w 1716528"/>
              <a:gd name="connsiteY7" fmla="*/ 3021106 h 3021106"/>
              <a:gd name="connsiteX0-1" fmla="*/ 1377809 w 1716528"/>
              <a:gd name="connsiteY0-2" fmla="*/ 1030941 h 3021106"/>
              <a:gd name="connsiteX1-3" fmla="*/ 1377809 w 1716528"/>
              <a:gd name="connsiteY1-4" fmla="*/ 1990166 h 3021106"/>
              <a:gd name="connsiteX2-5" fmla="*/ 1716528 w 1716528"/>
              <a:gd name="connsiteY2-6" fmla="*/ 1990166 h 3021106"/>
              <a:gd name="connsiteX3-7" fmla="*/ 1716528 w 1716528"/>
              <a:gd name="connsiteY3-8" fmla="*/ 3021106 h 3021106"/>
              <a:gd name="connsiteX4-9" fmla="*/ 0 w 1716528"/>
              <a:gd name="connsiteY4-10" fmla="*/ 3021106 h 3021106"/>
              <a:gd name="connsiteX5-11" fmla="*/ 0 w 1716528"/>
              <a:gd name="connsiteY5-12" fmla="*/ 0 h 3021106"/>
              <a:gd name="connsiteX6-13" fmla="*/ 1716528 w 1716528"/>
              <a:gd name="connsiteY6-14" fmla="*/ 0 h 3021106"/>
              <a:gd name="connsiteX7-15" fmla="*/ 1716528 w 1716528"/>
              <a:gd name="connsiteY7-16" fmla="*/ 1030941 h 3021106"/>
              <a:gd name="connsiteX8" fmla="*/ 1469249 w 1716528"/>
              <a:gd name="connsiteY8" fmla="*/ 1122381 h 3021106"/>
              <a:gd name="connsiteX0-17" fmla="*/ 1377809 w 1716528"/>
              <a:gd name="connsiteY0-18" fmla="*/ 1030941 h 3021106"/>
              <a:gd name="connsiteX1-19" fmla="*/ 1377809 w 1716528"/>
              <a:gd name="connsiteY1-20" fmla="*/ 1990166 h 3021106"/>
              <a:gd name="connsiteX2-21" fmla="*/ 1716528 w 1716528"/>
              <a:gd name="connsiteY2-22" fmla="*/ 1990166 h 3021106"/>
              <a:gd name="connsiteX3-23" fmla="*/ 1716528 w 1716528"/>
              <a:gd name="connsiteY3-24" fmla="*/ 3021106 h 3021106"/>
              <a:gd name="connsiteX4-25" fmla="*/ 0 w 1716528"/>
              <a:gd name="connsiteY4-26" fmla="*/ 3021106 h 3021106"/>
              <a:gd name="connsiteX5-27" fmla="*/ 0 w 1716528"/>
              <a:gd name="connsiteY5-28" fmla="*/ 0 h 3021106"/>
              <a:gd name="connsiteX6-29" fmla="*/ 1716528 w 1716528"/>
              <a:gd name="connsiteY6-30" fmla="*/ 0 h 3021106"/>
              <a:gd name="connsiteX7-31" fmla="*/ 1716528 w 1716528"/>
              <a:gd name="connsiteY7-32" fmla="*/ 1030941 h 3021106"/>
              <a:gd name="connsiteX0-33" fmla="*/ 1377809 w 1716528"/>
              <a:gd name="connsiteY0-34" fmla="*/ 1030941 h 3021106"/>
              <a:gd name="connsiteX1-35" fmla="*/ 1377809 w 1716528"/>
              <a:gd name="connsiteY1-36" fmla="*/ 1990166 h 3021106"/>
              <a:gd name="connsiteX2-37" fmla="*/ 1716528 w 1716528"/>
              <a:gd name="connsiteY2-38" fmla="*/ 1990166 h 3021106"/>
              <a:gd name="connsiteX3-39" fmla="*/ 1716528 w 1716528"/>
              <a:gd name="connsiteY3-40" fmla="*/ 3021106 h 3021106"/>
              <a:gd name="connsiteX4-41" fmla="*/ 0 w 1716528"/>
              <a:gd name="connsiteY4-42" fmla="*/ 3021106 h 3021106"/>
              <a:gd name="connsiteX5-43" fmla="*/ 0 w 1716528"/>
              <a:gd name="connsiteY5-44" fmla="*/ 0 h 3021106"/>
              <a:gd name="connsiteX6-45" fmla="*/ 1716528 w 1716528"/>
              <a:gd name="connsiteY6-46" fmla="*/ 0 h 3021106"/>
              <a:gd name="connsiteX7-47" fmla="*/ 1716528 w 1716528"/>
              <a:gd name="connsiteY7-48" fmla="*/ 1030941 h 3021106"/>
              <a:gd name="connsiteX8-49" fmla="*/ 1377809 w 1716528"/>
              <a:gd name="connsiteY8-50" fmla="*/ 1030941 h 3021106"/>
              <a:gd name="connsiteX0-51" fmla="*/ 1377809 w 1716528"/>
              <a:gd name="connsiteY0-52" fmla="*/ 1030941 h 3021106"/>
              <a:gd name="connsiteX1-53" fmla="*/ 1377809 w 1716528"/>
              <a:gd name="connsiteY1-54" fmla="*/ 1990166 h 3021106"/>
              <a:gd name="connsiteX2-55" fmla="*/ 1716528 w 1716528"/>
              <a:gd name="connsiteY2-56" fmla="*/ 1990166 h 3021106"/>
              <a:gd name="connsiteX3-57" fmla="*/ 1716528 w 1716528"/>
              <a:gd name="connsiteY3-58" fmla="*/ 3021106 h 3021106"/>
              <a:gd name="connsiteX4-59" fmla="*/ 0 w 1716528"/>
              <a:gd name="connsiteY4-60" fmla="*/ 3021106 h 3021106"/>
              <a:gd name="connsiteX5-61" fmla="*/ 0 w 1716528"/>
              <a:gd name="connsiteY5-62" fmla="*/ 0 h 3021106"/>
              <a:gd name="connsiteX6-63" fmla="*/ 1716528 w 1716528"/>
              <a:gd name="connsiteY6-64" fmla="*/ 0 h 3021106"/>
              <a:gd name="connsiteX7-65" fmla="*/ 1716528 w 1716528"/>
              <a:gd name="connsiteY7-66" fmla="*/ 1030941 h 3021106"/>
              <a:gd name="connsiteX8-67" fmla="*/ 1469249 w 1716528"/>
              <a:gd name="connsiteY8-68" fmla="*/ 1122381 h 3021106"/>
              <a:gd name="connsiteX0-69" fmla="*/ 1377809 w 1716528"/>
              <a:gd name="connsiteY0-70" fmla="*/ 1030941 h 3021106"/>
              <a:gd name="connsiteX1-71" fmla="*/ 1377809 w 1716528"/>
              <a:gd name="connsiteY1-72" fmla="*/ 1990166 h 3021106"/>
              <a:gd name="connsiteX2-73" fmla="*/ 1716528 w 1716528"/>
              <a:gd name="connsiteY2-74" fmla="*/ 1990166 h 3021106"/>
              <a:gd name="connsiteX3-75" fmla="*/ 1716528 w 1716528"/>
              <a:gd name="connsiteY3-76" fmla="*/ 3021106 h 3021106"/>
              <a:gd name="connsiteX4-77" fmla="*/ 0 w 1716528"/>
              <a:gd name="connsiteY4-78" fmla="*/ 3021106 h 3021106"/>
              <a:gd name="connsiteX5-79" fmla="*/ 0 w 1716528"/>
              <a:gd name="connsiteY5-80" fmla="*/ 0 h 3021106"/>
              <a:gd name="connsiteX6-81" fmla="*/ 1716528 w 1716528"/>
              <a:gd name="connsiteY6-82" fmla="*/ 0 h 3021106"/>
              <a:gd name="connsiteX7-83" fmla="*/ 1716528 w 1716528"/>
              <a:gd name="connsiteY7-84" fmla="*/ 1030941 h 3021106"/>
              <a:gd name="connsiteX0-85" fmla="*/ 1377809 w 1716528"/>
              <a:gd name="connsiteY0-86" fmla="*/ 1990166 h 3021106"/>
              <a:gd name="connsiteX1-87" fmla="*/ 1716528 w 1716528"/>
              <a:gd name="connsiteY1-88" fmla="*/ 1990166 h 3021106"/>
              <a:gd name="connsiteX2-89" fmla="*/ 1716528 w 1716528"/>
              <a:gd name="connsiteY2-90" fmla="*/ 3021106 h 3021106"/>
              <a:gd name="connsiteX3-91" fmla="*/ 0 w 1716528"/>
              <a:gd name="connsiteY3-92" fmla="*/ 3021106 h 3021106"/>
              <a:gd name="connsiteX4-93" fmla="*/ 0 w 1716528"/>
              <a:gd name="connsiteY4-94" fmla="*/ 0 h 3021106"/>
              <a:gd name="connsiteX5-95" fmla="*/ 1716528 w 1716528"/>
              <a:gd name="connsiteY5-96" fmla="*/ 0 h 3021106"/>
              <a:gd name="connsiteX6-97" fmla="*/ 1716528 w 1716528"/>
              <a:gd name="connsiteY6-98" fmla="*/ 1030941 h 3021106"/>
              <a:gd name="connsiteX0-99" fmla="*/ 1716528 w 1716528"/>
              <a:gd name="connsiteY0-100" fmla="*/ 1990166 h 3021106"/>
              <a:gd name="connsiteX1-101" fmla="*/ 1716528 w 1716528"/>
              <a:gd name="connsiteY1-102" fmla="*/ 3021106 h 3021106"/>
              <a:gd name="connsiteX2-103" fmla="*/ 0 w 1716528"/>
              <a:gd name="connsiteY2-104" fmla="*/ 3021106 h 3021106"/>
              <a:gd name="connsiteX3-105" fmla="*/ 0 w 1716528"/>
              <a:gd name="connsiteY3-106" fmla="*/ 0 h 3021106"/>
              <a:gd name="connsiteX4-107" fmla="*/ 1716528 w 1716528"/>
              <a:gd name="connsiteY4-108" fmla="*/ 0 h 3021106"/>
              <a:gd name="connsiteX5-109" fmla="*/ 1716528 w 1716528"/>
              <a:gd name="connsiteY5-110" fmla="*/ 1030941 h 3021106"/>
              <a:gd name="connsiteX0-111" fmla="*/ 1716528 w 1716528"/>
              <a:gd name="connsiteY0-112" fmla="*/ 1990166 h 3021106"/>
              <a:gd name="connsiteX1-113" fmla="*/ 1716528 w 1716528"/>
              <a:gd name="connsiteY1-114" fmla="*/ 3021106 h 3021106"/>
              <a:gd name="connsiteX2-115" fmla="*/ 0 w 1716528"/>
              <a:gd name="connsiteY2-116" fmla="*/ 3021106 h 3021106"/>
              <a:gd name="connsiteX3-117" fmla="*/ 0 w 1716528"/>
              <a:gd name="connsiteY3-118" fmla="*/ 0 h 3021106"/>
              <a:gd name="connsiteX4-119" fmla="*/ 1716528 w 1716528"/>
              <a:gd name="connsiteY4-120" fmla="*/ 0 h 3021106"/>
              <a:gd name="connsiteX5-121" fmla="*/ 1707563 w 1716528"/>
              <a:gd name="connsiteY5-122" fmla="*/ 1273335 h 3021106"/>
              <a:gd name="connsiteX0-123" fmla="*/ 1716528 w 1716528"/>
              <a:gd name="connsiteY0-124" fmla="*/ 1990166 h 3021106"/>
              <a:gd name="connsiteX1-125" fmla="*/ 1716528 w 1716528"/>
              <a:gd name="connsiteY1-126" fmla="*/ 3021106 h 3021106"/>
              <a:gd name="connsiteX2-127" fmla="*/ 0 w 1716528"/>
              <a:gd name="connsiteY2-128" fmla="*/ 3021106 h 3021106"/>
              <a:gd name="connsiteX3-129" fmla="*/ 0 w 1716528"/>
              <a:gd name="connsiteY3-130" fmla="*/ 0 h 3021106"/>
              <a:gd name="connsiteX4-131" fmla="*/ 1716528 w 1716528"/>
              <a:gd name="connsiteY4-132" fmla="*/ 0 h 3021106"/>
              <a:gd name="connsiteX5-133" fmla="*/ 1707563 w 1716528"/>
              <a:gd name="connsiteY5-134" fmla="*/ 1280910 h 3021106"/>
              <a:gd name="connsiteX0-135" fmla="*/ 1716528 w 1716528"/>
              <a:gd name="connsiteY0-136" fmla="*/ 1762920 h 3021106"/>
              <a:gd name="connsiteX1-137" fmla="*/ 1716528 w 1716528"/>
              <a:gd name="connsiteY1-138" fmla="*/ 3021106 h 3021106"/>
              <a:gd name="connsiteX2-139" fmla="*/ 0 w 1716528"/>
              <a:gd name="connsiteY2-140" fmla="*/ 3021106 h 3021106"/>
              <a:gd name="connsiteX3-141" fmla="*/ 0 w 1716528"/>
              <a:gd name="connsiteY3-142" fmla="*/ 0 h 3021106"/>
              <a:gd name="connsiteX4-143" fmla="*/ 1716528 w 1716528"/>
              <a:gd name="connsiteY4-144" fmla="*/ 0 h 3021106"/>
              <a:gd name="connsiteX5-145" fmla="*/ 1707563 w 1716528"/>
              <a:gd name="connsiteY5-146" fmla="*/ 1280910 h 302110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716528" h="3021106">
                <a:moveTo>
                  <a:pt x="1716528" y="1762920"/>
                </a:moveTo>
                <a:lnTo>
                  <a:pt x="1716528" y="3021106"/>
                </a:lnTo>
                <a:lnTo>
                  <a:pt x="0" y="3021106"/>
                </a:lnTo>
                <a:lnTo>
                  <a:pt x="0" y="0"/>
                </a:lnTo>
                <a:lnTo>
                  <a:pt x="1716528" y="0"/>
                </a:lnTo>
                <a:cubicBezTo>
                  <a:pt x="1713540" y="424445"/>
                  <a:pt x="1710551" y="856465"/>
                  <a:pt x="1707563" y="1280910"/>
                </a:cubicBezTo>
              </a:path>
            </a:pathLst>
          </a:custGeom>
          <a:ln w="635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350" b="0" i="0" u="none" strike="noStrike" kern="1200" cap="none" spc="0" normalizeH="0" baseline="0" noProof="0">
              <a:ln>
                <a:noFill/>
              </a:ln>
              <a:solidFill>
                <a:schemeClr val="accent1"/>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4" name="文本框 3"/>
          <p:cNvSpPr txBox="1"/>
          <p:nvPr/>
        </p:nvSpPr>
        <p:spPr>
          <a:xfrm>
            <a:off x="1600421" y="3279436"/>
            <a:ext cx="1839383"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1" lang="en-US" altLang="zh-CN" sz="1400" b="1"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CONTENTS</a:t>
            </a:r>
            <a:endParaRPr kumimoji="1" lang="zh-CN" altLang="en-US" sz="1400" b="1"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7" name="文本框 6"/>
          <p:cNvSpPr txBox="1"/>
          <p:nvPr/>
        </p:nvSpPr>
        <p:spPr>
          <a:xfrm>
            <a:off x="4644045" y="479697"/>
            <a:ext cx="7265324" cy="569386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marR="0" lvl="0" indent="-514350" algn="l" defTabSz="914400" rtl="0" eaLnBrk="1" fontAlgn="auto" latinLnBrk="0" hangingPunct="1">
              <a:lnSpc>
                <a:spcPct val="100000"/>
              </a:lnSpc>
              <a:spcBef>
                <a:spcPts val="0"/>
              </a:spcBef>
              <a:spcAft>
                <a:spcPts val="0"/>
              </a:spcAft>
              <a:buClrTx/>
              <a:buSzTx/>
              <a:buFontTx/>
              <a:buAutoNum type="arabicParenR"/>
              <a:tabLst/>
              <a:defRPr/>
            </a:pPr>
            <a:r>
              <a:rPr kumimoji="1" lang="zh-CN" altLang="en-US"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引言</a:t>
            </a:r>
            <a:endParaRPr kumimoji="1" lang="en-US" altLang="zh-CN"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marR="0" lvl="0" algn="l" defTabSz="914400" rtl="0" eaLnBrk="1" fontAlgn="auto" latinLnBrk="0" hangingPunct="1">
              <a:lnSpc>
                <a:spcPct val="100000"/>
              </a:lnSpc>
              <a:spcBef>
                <a:spcPts val="0"/>
              </a:spcBef>
              <a:spcAft>
                <a:spcPts val="0"/>
              </a:spcAft>
              <a:buClrTx/>
              <a:buSzTx/>
              <a:tabLst/>
              <a:defRPr/>
            </a:pPr>
            <a:endParaRPr kumimoji="1" lang="zh-CN" altLang="en-US"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2)  </a:t>
            </a:r>
            <a:r>
              <a:rPr kumimoji="1" lang="zh-CN" altLang="en-US"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实验内容与方案设计</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3)  </a:t>
            </a:r>
            <a:r>
              <a:rPr kumimoji="1" lang="zh-CN" altLang="en-US"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主要算法原理与实现</a:t>
            </a:r>
            <a:endParaRPr kumimoji="1" lang="en-US" altLang="zh-CN"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4)  </a:t>
            </a:r>
            <a:r>
              <a:rPr kumimoji="1" lang="zh-CN" altLang="en-US"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实验过程与分析</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5)  </a:t>
            </a:r>
            <a:r>
              <a:rPr kumimoji="1" lang="zh-CN" altLang="en-US"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实验结果展示</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6)  </a:t>
            </a:r>
            <a:r>
              <a:rPr kumimoji="1" lang="zh-CN" altLang="en-US"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总结与展望</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7)  </a:t>
            </a:r>
            <a:r>
              <a:rPr kumimoji="1" lang="zh-CN" altLang="en-US"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参考文献</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8C988A-3C17-4930-7449-9C968D80FFBE}"/>
            </a:ext>
          </a:extLst>
        </p:cNvPr>
        <p:cNvGrpSpPr/>
        <p:nvPr/>
      </p:nvGrpSpPr>
      <p:grpSpPr>
        <a:xfrm>
          <a:off x="0" y="0"/>
          <a:ext cx="0" cy="0"/>
          <a:chOff x="0" y="0"/>
          <a:chExt cx="0" cy="0"/>
        </a:xfrm>
      </p:grpSpPr>
      <p:sp>
        <p:nvSpPr>
          <p:cNvPr id="9" name="文本框 8">
            <a:extLst>
              <a:ext uri="{FF2B5EF4-FFF2-40B4-BE49-F238E27FC236}">
                <a16:creationId xmlns:a16="http://schemas.microsoft.com/office/drawing/2014/main" id="{B8446538-07E5-30E5-0061-D21AE896D6AD}"/>
              </a:ext>
            </a:extLst>
          </p:cNvPr>
          <p:cNvSpPr txBox="1"/>
          <p:nvPr/>
        </p:nvSpPr>
        <p:spPr>
          <a:xfrm>
            <a:off x="792480" y="1413164"/>
            <a:ext cx="10607040" cy="419871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图像处理与计算机视觉技术近年来在农业、生态监测等领域得到了广泛应用。特别是 </a:t>
            </a:r>
            <a:r>
              <a:rPr kumimoji="0" lang="en-US" altLang="zh-CN"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pollinators</a:t>
            </a:r>
            <a:r>
              <a:rPr kumimoji="0" lang="zh-CN" altLang="en-US"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传粉昆虫），尤其是蜜蜂，对全球生态系统和农业生产力至关重要，其种群数量的衰退已成为一个严峻的全球性问题。因此，开发自动化、非侵入式的蜜蜂监测技术对于保护和研究蜜蜂种群具有重大的现实意义。</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zh-CN" altLang="en-US"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本次综合实践的目的在于：利用先进的数字图像处理技术和深度学习目标检测模型，构建一个准确、高效的野外环境蜜蜂自动检测系统，并通过开发友好的用户界面，降低技术使用门槛，使该技术能够更便捷地应用于实际研究和生态监测中。本工作不仅是对现有算法模型的调优应用，更是将技术集成并转化为实用工具的一次重要实践。</a:t>
            </a:r>
          </a:p>
        </p:txBody>
      </p:sp>
      <p:sp>
        <p:nvSpPr>
          <p:cNvPr id="2" name="文本框 1">
            <a:extLst>
              <a:ext uri="{FF2B5EF4-FFF2-40B4-BE49-F238E27FC236}">
                <a16:creationId xmlns:a16="http://schemas.microsoft.com/office/drawing/2014/main" id="{0B244CC3-6F07-488E-A524-DB6C39551E79}"/>
              </a:ext>
            </a:extLst>
          </p:cNvPr>
          <p:cNvSpPr txBox="1"/>
          <p:nvPr/>
        </p:nvSpPr>
        <p:spPr>
          <a:xfrm>
            <a:off x="156605" y="69742"/>
            <a:ext cx="902811"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b="1" dirty="0">
                <a:solidFill>
                  <a:schemeClr val="accent2"/>
                </a:solidFill>
                <a:latin typeface="+mj-ea"/>
                <a:ea typeface="+mj-ea"/>
              </a:rPr>
              <a:t>引言</a:t>
            </a:r>
          </a:p>
        </p:txBody>
      </p:sp>
    </p:spTree>
    <p:extLst>
      <p:ext uri="{BB962C8B-B14F-4D97-AF65-F5344CB8AC3E}">
        <p14:creationId xmlns:p14="http://schemas.microsoft.com/office/powerpoint/2010/main" val="4217672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C8A00-2F8B-C33E-6213-B676162065C9}"/>
            </a:ext>
          </a:extLst>
        </p:cNvPr>
        <p:cNvGrpSpPr/>
        <p:nvPr/>
      </p:nvGrpSpPr>
      <p:grpSpPr>
        <a:xfrm>
          <a:off x="0" y="0"/>
          <a:ext cx="0" cy="0"/>
          <a:chOff x="0" y="0"/>
          <a:chExt cx="0" cy="0"/>
        </a:xfrm>
      </p:grpSpPr>
      <p:sp>
        <p:nvSpPr>
          <p:cNvPr id="9" name="文本框 8">
            <a:extLst>
              <a:ext uri="{FF2B5EF4-FFF2-40B4-BE49-F238E27FC236}">
                <a16:creationId xmlns:a16="http://schemas.microsoft.com/office/drawing/2014/main" id="{09741C10-4643-2642-21D0-E3B2AC5743FB}"/>
              </a:ext>
            </a:extLst>
          </p:cNvPr>
          <p:cNvSpPr txBox="1"/>
          <p:nvPr/>
        </p:nvSpPr>
        <p:spPr>
          <a:xfrm>
            <a:off x="529939" y="1082259"/>
            <a:ext cx="2919594" cy="469348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1.</a:t>
            </a:r>
            <a:r>
              <a:rPr kumimoji="0" lang="zh-CN" altLang="en-US"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数据格式转换：编写脚本将</a:t>
            </a:r>
            <a:r>
              <a:rPr kumimoji="0" lang="en-US" altLang="zh-CN"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COCO</a:t>
            </a:r>
            <a:r>
              <a:rPr kumimoji="0" lang="zh-CN" altLang="en-US"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的</a:t>
            </a:r>
            <a:r>
              <a:rPr kumimoji="0" lang="en-US" altLang="zh-CN"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JSON</a:t>
            </a:r>
            <a:r>
              <a:rPr kumimoji="0" lang="zh-CN" altLang="en-US"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注释转换为</a:t>
            </a:r>
            <a:r>
              <a:rPr kumimoji="0" lang="en-US" altLang="zh-CN"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YOLO</a:t>
            </a:r>
            <a:r>
              <a:rPr kumimoji="0" lang="zh-CN" altLang="en-US"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所需的每个图像对应的</a:t>
            </a:r>
            <a:r>
              <a:rPr kumimoji="0" lang="en-US" altLang="zh-CN"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.txt</a:t>
            </a:r>
            <a:r>
              <a:rPr kumimoji="0" lang="zh-CN" altLang="en-US"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标签文件。</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2.</a:t>
            </a:r>
            <a:r>
              <a:rPr kumimoji="0" lang="zh-CN" altLang="en-US"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图像预处理算法开发与优化：设计并实现一套针对野外蜜蜂图像（光照不均、存在噪声）的预处理流程。</a:t>
            </a:r>
          </a:p>
        </p:txBody>
      </p:sp>
      <p:sp>
        <p:nvSpPr>
          <p:cNvPr id="2" name="文本框 1">
            <a:extLst>
              <a:ext uri="{FF2B5EF4-FFF2-40B4-BE49-F238E27FC236}">
                <a16:creationId xmlns:a16="http://schemas.microsoft.com/office/drawing/2014/main" id="{6ECB29B5-4F8C-ED71-B1CF-02C2625C791F}"/>
              </a:ext>
            </a:extLst>
          </p:cNvPr>
          <p:cNvSpPr txBox="1"/>
          <p:nvPr/>
        </p:nvSpPr>
        <p:spPr>
          <a:xfrm>
            <a:off x="156605" y="69742"/>
            <a:ext cx="3416320"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b="1" dirty="0">
                <a:solidFill>
                  <a:schemeClr val="accent2"/>
                </a:solidFill>
                <a:latin typeface="+mj-ea"/>
                <a:ea typeface="+mj-ea"/>
              </a:rPr>
              <a:t>实验内容与方案设计</a:t>
            </a:r>
          </a:p>
        </p:txBody>
      </p:sp>
      <p:pic>
        <p:nvPicPr>
          <p:cNvPr id="1027" name="图片 1">
            <a:extLst>
              <a:ext uri="{FF2B5EF4-FFF2-40B4-BE49-F238E27FC236}">
                <a16:creationId xmlns:a16="http://schemas.microsoft.com/office/drawing/2014/main" id="{8BE95C6A-A297-9437-2B94-480320BD4E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5360" y="0"/>
            <a:ext cx="5721516" cy="3739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图片 1">
            <a:extLst>
              <a:ext uri="{FF2B5EF4-FFF2-40B4-BE49-F238E27FC236}">
                <a16:creationId xmlns:a16="http://schemas.microsoft.com/office/drawing/2014/main" id="{24F6538B-AEF0-F892-60BF-98192C8AE1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6876" y="21985"/>
            <a:ext cx="2465124" cy="3717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21BF53CA-EEF6-9B89-1FEE-A2D24C838420}"/>
              </a:ext>
            </a:extLst>
          </p:cNvPr>
          <p:cNvSpPr txBox="1"/>
          <p:nvPr/>
        </p:nvSpPr>
        <p:spPr>
          <a:xfrm>
            <a:off x="4005360" y="3871329"/>
            <a:ext cx="7714908" cy="2369880"/>
          </a:xfrm>
          <a:prstGeom prst="rect">
            <a:avLst/>
          </a:prstGeom>
          <a:noFill/>
        </p:spPr>
        <p:txBody>
          <a:bodyPr wrap="square" rtlCol="0">
            <a:spAutoFit/>
          </a:bodyPr>
          <a:lstStyle/>
          <a:p>
            <a:pPr lvl="0">
              <a:lnSpc>
                <a:spcPct val="150000"/>
              </a:lnSpc>
              <a:defRPr/>
            </a:pPr>
            <a:r>
              <a:rPr lang="en-US" altLang="zh-CN" sz="2000" spc="150" dirty="0">
                <a:latin typeface="思源黑体 CN Bold" panose="020B0800000000000000" pitchFamily="34" charset="-122"/>
                <a:ea typeface="思源黑体 CN Bold" panose="020B0800000000000000" pitchFamily="34" charset="-122"/>
                <a:sym typeface="思源黑体 CN Bold" panose="020B0800000000000000" pitchFamily="34" charset="-122"/>
              </a:rPr>
              <a:t>3.</a:t>
            </a:r>
            <a:r>
              <a:rPr lang="zh-CN" altLang="en-US" sz="2000" spc="150" dirty="0">
                <a:latin typeface="思源黑体 CN Bold" panose="020B0800000000000000" pitchFamily="34" charset="-122"/>
                <a:ea typeface="思源黑体 CN Bold" panose="020B0800000000000000" pitchFamily="34" charset="-122"/>
                <a:sym typeface="思源黑体 CN Bold" panose="020B0800000000000000" pitchFamily="34" charset="-122"/>
              </a:rPr>
              <a:t>模型训练与对比：使用经过预处理的数据训练</a:t>
            </a:r>
            <a:r>
              <a:rPr lang="en-US" altLang="zh-CN" sz="2000" spc="150" dirty="0">
                <a:latin typeface="思源黑体 CN Bold" panose="020B0800000000000000" pitchFamily="34" charset="-122"/>
                <a:ea typeface="思源黑体 CN Bold" panose="020B0800000000000000" pitchFamily="34" charset="-122"/>
                <a:sym typeface="思源黑体 CN Bold" panose="020B0800000000000000" pitchFamily="34" charset="-122"/>
              </a:rPr>
              <a:t>YOLOv5m</a:t>
            </a:r>
            <a:r>
              <a:rPr lang="zh-CN" altLang="en-US" sz="2000" spc="150" dirty="0">
                <a:latin typeface="思源黑体 CN Bold" panose="020B0800000000000000" pitchFamily="34" charset="-122"/>
                <a:ea typeface="思源黑体 CN Bold" panose="020B0800000000000000" pitchFamily="34" charset="-122"/>
                <a:sym typeface="思源黑体 CN Bold" panose="020B0800000000000000" pitchFamily="34" charset="-122"/>
              </a:rPr>
              <a:t>模型，对比不同预处理组合下的性能。</a:t>
            </a:r>
          </a:p>
          <a:p>
            <a:pPr lvl="0">
              <a:lnSpc>
                <a:spcPct val="150000"/>
              </a:lnSpc>
              <a:defRPr/>
            </a:pPr>
            <a:r>
              <a:rPr lang="en-US" altLang="zh-CN" sz="2000" spc="150" dirty="0">
                <a:latin typeface="思源黑体 CN Bold" panose="020B0800000000000000" pitchFamily="34" charset="-122"/>
                <a:ea typeface="思源黑体 CN Bold" panose="020B0800000000000000" pitchFamily="34" charset="-122"/>
                <a:sym typeface="思源黑体 CN Bold" panose="020B0800000000000000" pitchFamily="34" charset="-122"/>
              </a:rPr>
              <a:t>4.</a:t>
            </a:r>
            <a:r>
              <a:rPr lang="zh-CN" altLang="en-US" sz="2000" spc="150" dirty="0">
                <a:latin typeface="思源黑体 CN Bold" panose="020B0800000000000000" pitchFamily="34" charset="-122"/>
                <a:ea typeface="思源黑体 CN Bold" panose="020B0800000000000000" pitchFamily="34" charset="-122"/>
                <a:sym typeface="思源黑体 CN Bold" panose="020B0800000000000000" pitchFamily="34" charset="-122"/>
              </a:rPr>
              <a:t>系统集成与</a:t>
            </a:r>
            <a:r>
              <a:rPr lang="en-US" altLang="zh-CN" sz="2000" spc="150" dirty="0">
                <a:latin typeface="思源黑体 CN Bold" panose="020B0800000000000000" pitchFamily="34" charset="-122"/>
                <a:ea typeface="思源黑体 CN Bold" panose="020B0800000000000000" pitchFamily="34" charset="-122"/>
                <a:sym typeface="思源黑体 CN Bold" panose="020B0800000000000000" pitchFamily="34" charset="-122"/>
              </a:rPr>
              <a:t>GUI</a:t>
            </a:r>
            <a:r>
              <a:rPr lang="zh-CN" altLang="en-US" sz="2000" spc="150" dirty="0">
                <a:latin typeface="思源黑体 CN Bold" panose="020B0800000000000000" pitchFamily="34" charset="-122"/>
                <a:ea typeface="思源黑体 CN Bold" panose="020B0800000000000000" pitchFamily="34" charset="-122"/>
                <a:sym typeface="思源黑体 CN Bold" panose="020B0800000000000000" pitchFamily="34" charset="-122"/>
              </a:rPr>
              <a:t>开发：将最优模型集成到一个基于</a:t>
            </a:r>
            <a:r>
              <a:rPr lang="en-US" altLang="zh-CN" sz="2000" spc="150" dirty="0">
                <a:latin typeface="思源黑体 CN Bold" panose="020B0800000000000000" pitchFamily="34" charset="-122"/>
                <a:ea typeface="思源黑体 CN Bold" panose="020B0800000000000000" pitchFamily="34" charset="-122"/>
                <a:sym typeface="思源黑体 CN Bold" panose="020B0800000000000000" pitchFamily="34" charset="-122"/>
              </a:rPr>
              <a:t>Flask</a:t>
            </a:r>
            <a:r>
              <a:rPr lang="zh-CN" altLang="en-US" sz="2000" spc="150" dirty="0">
                <a:latin typeface="思源黑体 CN Bold" panose="020B0800000000000000" pitchFamily="34" charset="-122"/>
                <a:ea typeface="思源黑体 CN Bold" panose="020B0800000000000000" pitchFamily="34" charset="-122"/>
                <a:sym typeface="思源黑体 CN Bold" panose="020B0800000000000000" pitchFamily="34" charset="-122"/>
              </a:rPr>
              <a:t>的</a:t>
            </a:r>
            <a:r>
              <a:rPr lang="en-US" altLang="zh-CN" sz="2000" spc="150" dirty="0">
                <a:latin typeface="思源黑体 CN Bold" panose="020B0800000000000000" pitchFamily="34" charset="-122"/>
                <a:ea typeface="思源黑体 CN Bold" panose="020B0800000000000000" pitchFamily="34" charset="-122"/>
                <a:sym typeface="思源黑体 CN Bold" panose="020B0800000000000000" pitchFamily="34" charset="-122"/>
              </a:rPr>
              <a:t>Web</a:t>
            </a:r>
            <a:r>
              <a:rPr lang="zh-CN" altLang="en-US" sz="2000" spc="150" dirty="0">
                <a:latin typeface="思源黑体 CN Bold" panose="020B0800000000000000" pitchFamily="34" charset="-122"/>
                <a:ea typeface="思源黑体 CN Bold" panose="020B0800000000000000" pitchFamily="34" charset="-122"/>
                <a:sym typeface="思源黑体 CN Bold" panose="020B0800000000000000" pitchFamily="34" charset="-122"/>
              </a:rPr>
              <a:t>应用中，提供文件上传、检测、结果可视化等功能。</a:t>
            </a:r>
          </a:p>
          <a:p>
            <a:pPr algn="l"/>
            <a:endParaRPr lang="zh-CN" altLang="en-US" sz="2800" dirty="0">
              <a:solidFill>
                <a:schemeClr val="bg1"/>
              </a:solidFill>
              <a:latin typeface="+mn-ea"/>
            </a:endParaRPr>
          </a:p>
        </p:txBody>
      </p:sp>
    </p:spTree>
    <p:extLst>
      <p:ext uri="{BB962C8B-B14F-4D97-AF65-F5344CB8AC3E}">
        <p14:creationId xmlns:p14="http://schemas.microsoft.com/office/powerpoint/2010/main" val="177315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90F00-4851-D0F5-FC3E-E6E3F42B3CC0}"/>
            </a:ext>
          </a:extLst>
        </p:cNvPr>
        <p:cNvGrpSpPr/>
        <p:nvPr/>
      </p:nvGrpSpPr>
      <p:grpSpPr>
        <a:xfrm>
          <a:off x="0" y="0"/>
          <a:ext cx="0" cy="0"/>
          <a:chOff x="0" y="0"/>
          <a:chExt cx="0" cy="0"/>
        </a:xfrm>
      </p:grpSpPr>
      <p:sp>
        <p:nvSpPr>
          <p:cNvPr id="9" name="文本框 8">
            <a:extLst>
              <a:ext uri="{FF2B5EF4-FFF2-40B4-BE49-F238E27FC236}">
                <a16:creationId xmlns:a16="http://schemas.microsoft.com/office/drawing/2014/main" id="{92D96FAD-31EA-0B6E-3A75-A091978066B4}"/>
              </a:ext>
            </a:extLst>
          </p:cNvPr>
          <p:cNvSpPr txBox="1"/>
          <p:nvPr/>
        </p:nvSpPr>
        <p:spPr>
          <a:xfrm>
            <a:off x="156605" y="872363"/>
            <a:ext cx="7016233" cy="55837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CLAHE</a:t>
            </a:r>
            <a:r>
              <a:rPr kumimoji="0" lang="zh-CN" altLang="en-US"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通过将图像划分为若干个小区域（</a:t>
            </a:r>
            <a:r>
              <a:rPr kumimoji="0" lang="en-US" altLang="zh-CN"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tiles</a:t>
            </a:r>
            <a:r>
              <a:rPr kumimoji="0" lang="zh-CN" altLang="en-US"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），并对每个区域进行独立的直方图均衡化来工作。为了避免在某些均匀区域产生过度增强，它采用了对比度限制，对直方图进行裁剪，并将裁剪掉的部分重新分布。</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解决全局直方图均衡化导致的噪声放大问题，增强局部对比度。   </a:t>
            </a:r>
            <a:endParaRPr kumimoji="0" lang="en-US" altLang="zh-CN"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a:t>
            </a:r>
            <a:r>
              <a:rPr kumimoji="0" lang="en-US" altLang="zh-CN" sz="2000" b="0" i="0" u="none" strike="noStrike" kern="1200" cap="none" spc="150" normalizeH="0" baseline="0" noProof="0" dirty="0" err="1">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img_yuv</a:t>
            </a:r>
            <a:r>
              <a:rPr kumimoji="0" lang="en-US" altLang="zh-CN"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 cv2.cvtColor(</a:t>
            </a:r>
            <a:r>
              <a:rPr kumimoji="0" lang="en-US" altLang="zh-CN" sz="2000" b="0" i="0" u="none" strike="noStrike" kern="1200" cap="none" spc="150" normalizeH="0" baseline="0" noProof="0" dirty="0" err="1">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img</a:t>
            </a:r>
            <a:r>
              <a:rPr kumimoji="0" lang="en-US" altLang="zh-CN"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cv2.COLOR_BGR2YUV)</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a:t>
            </a:r>
            <a:r>
              <a:rPr kumimoji="0" lang="en-US" altLang="zh-CN" sz="2000" b="0" i="0" u="none" strike="noStrike" kern="1200" cap="none" spc="150" normalizeH="0" baseline="0" noProof="0" dirty="0" err="1">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img_yuv</a:t>
            </a:r>
            <a:r>
              <a:rPr kumimoji="0" lang="en-US" altLang="zh-CN"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[:,:,0] = cv2.equalizeHist(</a:t>
            </a:r>
            <a:r>
              <a:rPr kumimoji="0" lang="en-US" altLang="zh-CN" sz="2000" b="0" i="0" u="none" strike="noStrike" kern="1200" cap="none" spc="150" normalizeH="0" baseline="0" noProof="0" dirty="0" err="1">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img_yuv</a:t>
            </a:r>
            <a:r>
              <a:rPr kumimoji="0" lang="en-US" altLang="zh-CN"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[:,:,0])</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a:t>
            </a:r>
            <a:r>
              <a:rPr kumimoji="0" lang="en-US" altLang="zh-CN" sz="2000" b="0" i="0" u="none" strike="noStrike" kern="1200" cap="none" spc="150" normalizeH="0" baseline="0" noProof="0" dirty="0" err="1">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img_eq</a:t>
            </a:r>
            <a:r>
              <a:rPr kumimoji="0" lang="en-US" altLang="zh-CN"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 cv2.cvtColor(</a:t>
            </a:r>
            <a:r>
              <a:rPr kumimoji="0" lang="en-US" altLang="zh-CN" sz="2000" b="0" i="0" u="none" strike="noStrike" kern="1200" cap="none" spc="150" normalizeH="0" baseline="0" noProof="0" dirty="0" err="1">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img_yuv</a:t>
            </a:r>
            <a:r>
              <a:rPr kumimoji="0" lang="en-US" altLang="zh-CN"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cv2.COLOR_YUV2BGR)</a:t>
            </a:r>
          </a:p>
        </p:txBody>
      </p:sp>
      <p:sp>
        <p:nvSpPr>
          <p:cNvPr id="2" name="文本框 1">
            <a:extLst>
              <a:ext uri="{FF2B5EF4-FFF2-40B4-BE49-F238E27FC236}">
                <a16:creationId xmlns:a16="http://schemas.microsoft.com/office/drawing/2014/main" id="{BCB40508-F5CB-6960-504E-35106A88CF53}"/>
              </a:ext>
            </a:extLst>
          </p:cNvPr>
          <p:cNvSpPr txBox="1"/>
          <p:nvPr/>
        </p:nvSpPr>
        <p:spPr>
          <a:xfrm>
            <a:off x="156605" y="69742"/>
            <a:ext cx="5096267"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b="1" dirty="0">
                <a:solidFill>
                  <a:schemeClr val="accent2"/>
                </a:solidFill>
                <a:latin typeface="+mj-ea"/>
                <a:ea typeface="+mj-ea"/>
              </a:rPr>
              <a:t>自适应直方图均衡化（</a:t>
            </a:r>
            <a:r>
              <a:rPr kumimoji="1" lang="en-US" altLang="zh-CN" sz="2800" b="1" dirty="0">
                <a:solidFill>
                  <a:schemeClr val="accent2"/>
                </a:solidFill>
                <a:latin typeface="+mj-ea"/>
                <a:ea typeface="+mj-ea"/>
              </a:rPr>
              <a:t>CLAHE</a:t>
            </a:r>
            <a:r>
              <a:rPr kumimoji="1" lang="zh-CN" altLang="en-US" sz="2800" b="1" dirty="0">
                <a:solidFill>
                  <a:schemeClr val="accent2"/>
                </a:solidFill>
                <a:latin typeface="+mj-ea"/>
                <a:ea typeface="+mj-ea"/>
              </a:rPr>
              <a:t>）</a:t>
            </a:r>
          </a:p>
        </p:txBody>
      </p:sp>
      <p:pic>
        <p:nvPicPr>
          <p:cNvPr id="2050" name="Picture 2">
            <a:extLst>
              <a:ext uri="{FF2B5EF4-FFF2-40B4-BE49-F238E27FC236}">
                <a16:creationId xmlns:a16="http://schemas.microsoft.com/office/drawing/2014/main" id="{6EB3B2F7-4931-813E-7532-CDF395FE96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7637" y="0"/>
            <a:ext cx="3524364" cy="3524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a:extLst>
              <a:ext uri="{FF2B5EF4-FFF2-40B4-BE49-F238E27FC236}">
                <a16:creationId xmlns:a16="http://schemas.microsoft.com/office/drawing/2014/main" id="{B78A9B3D-10DE-0DD5-06B7-EA51F920E1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2838" y="3063158"/>
            <a:ext cx="3794842" cy="3794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4467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017E9E-CA60-5377-4B8C-2AB67264518F}"/>
            </a:ext>
          </a:extLst>
        </p:cNvPr>
        <p:cNvGrpSpPr/>
        <p:nvPr/>
      </p:nvGrpSpPr>
      <p:grpSpPr>
        <a:xfrm>
          <a:off x="0" y="0"/>
          <a:ext cx="0" cy="0"/>
          <a:chOff x="0" y="0"/>
          <a:chExt cx="0" cy="0"/>
        </a:xfrm>
      </p:grpSpPr>
      <p:sp>
        <p:nvSpPr>
          <p:cNvPr id="9" name="文本框 8">
            <a:extLst>
              <a:ext uri="{FF2B5EF4-FFF2-40B4-BE49-F238E27FC236}">
                <a16:creationId xmlns:a16="http://schemas.microsoft.com/office/drawing/2014/main" id="{EF9A6875-4EE8-2D45-58E8-B1EC884A3DB4}"/>
              </a:ext>
            </a:extLst>
          </p:cNvPr>
          <p:cNvSpPr txBox="1"/>
          <p:nvPr/>
        </p:nvSpPr>
        <p:spPr>
          <a:xfrm>
            <a:off x="156605" y="1014725"/>
            <a:ext cx="7016233" cy="466037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高斯滤波是一种线性平滑滤波器，使用高斯核与图像进行卷积操作。高斯核的权重服从二维高斯分布，离中心越近权重越大，能较好地保留边缘的同时消除高斯噪声。</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有效抑制高斯噪声，为后续检测提供更干净的图像。</a:t>
            </a:r>
            <a:endParaRPr kumimoji="0" lang="en-US" altLang="zh-CN"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2. </a:t>
            </a:r>
            <a:r>
              <a:rPr kumimoji="0" lang="zh-CN" altLang="en-US"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高斯滤波 </a:t>
            </a:r>
            <a:r>
              <a:rPr kumimoji="0" lang="en-US" altLang="zh-CN"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a:t>
            </a:r>
            <a:r>
              <a:rPr kumimoji="0" lang="zh-CN" altLang="en-US"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轻微降噪</a:t>
            </a:r>
            <a:r>
              <a:rPr kumimoji="0" lang="en-US" altLang="zh-CN"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a:t>
            </a:r>
            <a:r>
              <a:rPr kumimoji="0" lang="en-US" altLang="zh-CN" sz="2000" b="0" i="0" u="none" strike="noStrike" kern="1200" cap="none" spc="150" normalizeH="0" baseline="0" noProof="0" dirty="0" err="1">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kernel_size</a:t>
            </a:r>
            <a:r>
              <a:rPr kumimoji="0" lang="en-US" altLang="zh-CN"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 (5, 5)</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sigma = 0 # </a:t>
            </a:r>
            <a:r>
              <a:rPr kumimoji="0" lang="zh-CN" altLang="en-US"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让 </a:t>
            </a:r>
            <a:r>
              <a:rPr kumimoji="0" lang="en-US" altLang="zh-CN"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OpenCV </a:t>
            </a:r>
            <a:r>
              <a:rPr kumimoji="0" lang="zh-CN" altLang="en-US"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自动计算</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a:t>
            </a:r>
            <a:r>
              <a:rPr kumimoji="0" lang="en-US" altLang="zh-CN" sz="2000" b="0" i="0" u="none" strike="noStrike" kern="1200" cap="none" spc="150" normalizeH="0" baseline="0" noProof="0" dirty="0" err="1">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img_filtered</a:t>
            </a:r>
            <a:r>
              <a:rPr kumimoji="0" lang="en-US" altLang="zh-CN"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 cv2.GaussianBlur(</a:t>
            </a:r>
            <a:r>
              <a:rPr kumimoji="0" lang="en-US" altLang="zh-CN" sz="2000" b="0" i="0" u="none" strike="noStrike" kern="1200" cap="none" spc="150" normalizeH="0" baseline="0" noProof="0" dirty="0" err="1">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img_eq</a:t>
            </a:r>
            <a:r>
              <a:rPr kumimoji="0" lang="en-US" altLang="zh-CN"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a:t>
            </a:r>
            <a:r>
              <a:rPr kumimoji="0" lang="en-US" altLang="zh-CN" sz="2000" b="0" i="0" u="none" strike="noStrike" kern="1200" cap="none" spc="150" normalizeH="0" baseline="0" noProof="0" dirty="0" err="1">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kernel_size</a:t>
            </a:r>
            <a:r>
              <a:rPr kumimoji="0" lang="en-US" altLang="zh-CN"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sigma)</a:t>
            </a:r>
          </a:p>
        </p:txBody>
      </p:sp>
      <p:sp>
        <p:nvSpPr>
          <p:cNvPr id="2" name="文本框 1">
            <a:extLst>
              <a:ext uri="{FF2B5EF4-FFF2-40B4-BE49-F238E27FC236}">
                <a16:creationId xmlns:a16="http://schemas.microsoft.com/office/drawing/2014/main" id="{D90FC9D3-FF75-A45D-45B7-F6A8A33CA169}"/>
              </a:ext>
            </a:extLst>
          </p:cNvPr>
          <p:cNvSpPr txBox="1"/>
          <p:nvPr/>
        </p:nvSpPr>
        <p:spPr>
          <a:xfrm>
            <a:off x="156605" y="69742"/>
            <a:ext cx="1620957"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b="1" dirty="0">
                <a:solidFill>
                  <a:schemeClr val="accent2"/>
                </a:solidFill>
                <a:latin typeface="+mj-ea"/>
                <a:ea typeface="+mj-ea"/>
              </a:rPr>
              <a:t>高斯滤波</a:t>
            </a:r>
          </a:p>
        </p:txBody>
      </p:sp>
      <p:pic>
        <p:nvPicPr>
          <p:cNvPr id="2050" name="Picture 2">
            <a:extLst>
              <a:ext uri="{FF2B5EF4-FFF2-40B4-BE49-F238E27FC236}">
                <a16:creationId xmlns:a16="http://schemas.microsoft.com/office/drawing/2014/main" id="{9CF3B280-3A3B-17BD-F86A-D56A16389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7637" y="0"/>
            <a:ext cx="3524364" cy="3524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Picture 2">
            <a:extLst>
              <a:ext uri="{FF2B5EF4-FFF2-40B4-BE49-F238E27FC236}">
                <a16:creationId xmlns:a16="http://schemas.microsoft.com/office/drawing/2014/main" id="{6AC257B2-11E9-FF0B-18AE-17DCF00A4E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2838" y="3041413"/>
            <a:ext cx="3816587" cy="381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5437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91702-D8FF-95BD-B209-5C08816093C2}"/>
            </a:ext>
          </a:extLst>
        </p:cNvPr>
        <p:cNvGrpSpPr/>
        <p:nvPr/>
      </p:nvGrpSpPr>
      <p:grpSpPr>
        <a:xfrm>
          <a:off x="0" y="0"/>
          <a:ext cx="0" cy="0"/>
          <a:chOff x="0" y="0"/>
          <a:chExt cx="0" cy="0"/>
        </a:xfrm>
      </p:grpSpPr>
      <p:sp>
        <p:nvSpPr>
          <p:cNvPr id="9" name="文本框 8">
            <a:extLst>
              <a:ext uri="{FF2B5EF4-FFF2-40B4-BE49-F238E27FC236}">
                <a16:creationId xmlns:a16="http://schemas.microsoft.com/office/drawing/2014/main" id="{2FCB6E74-22D9-09BE-71C1-D693BEE862E7}"/>
              </a:ext>
            </a:extLst>
          </p:cNvPr>
          <p:cNvSpPr txBox="1"/>
          <p:nvPr/>
        </p:nvSpPr>
        <p:spPr>
          <a:xfrm>
            <a:off x="156605" y="1452528"/>
            <a:ext cx="7016233" cy="373704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增强蜜蜂的边缘和细节，可能提升小目标检测能力。</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a:t>
            </a:r>
            <a:endParaRPr kumimoji="0" lang="en-US" altLang="zh-CN"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a:t>
            </a:r>
            <a:r>
              <a:rPr kumimoji="0" lang="en-US" altLang="zh-CN"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3. </a:t>
            </a:r>
            <a:r>
              <a:rPr kumimoji="0" lang="zh-CN" altLang="en-US"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锐化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a:t>
            </a:r>
            <a:r>
              <a:rPr kumimoji="0" lang="en-US" altLang="zh-CN" sz="2000" b="0" i="0" u="none" strike="noStrike" kern="1200" cap="none" spc="150" normalizeH="0" baseline="0" noProof="0" dirty="0" err="1">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kernel_sharpen</a:t>
            </a:r>
            <a:r>
              <a:rPr kumimoji="0" lang="en-US" altLang="zh-CN"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 </a:t>
            </a:r>
            <a:r>
              <a:rPr kumimoji="0" lang="en-US" altLang="zh-CN" sz="2000" b="0" i="0" u="none" strike="noStrike" kern="1200" cap="none" spc="150" normalizeH="0" baseline="0" noProof="0" dirty="0" err="1">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np.array</a:t>
            </a:r>
            <a:r>
              <a:rPr kumimoji="0" lang="en-US" altLang="zh-CN"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([[-1,-1,-1],</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[-1, 9,-1],</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[-1,-1,-1]])</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a:t>
            </a:r>
            <a:r>
              <a:rPr kumimoji="0" lang="en-US" altLang="zh-CN" sz="2000" b="0" i="0" u="none" strike="noStrike" kern="1200" cap="none" spc="150" normalizeH="0" baseline="0" noProof="0" dirty="0" err="1">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img_sharpened</a:t>
            </a:r>
            <a:r>
              <a:rPr kumimoji="0" lang="en-US" altLang="zh-CN"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 cv2.filter2D(</a:t>
            </a:r>
            <a:r>
              <a:rPr kumimoji="0" lang="en-US" altLang="zh-CN" sz="2000" b="0" i="0" u="none" strike="noStrike" kern="1200" cap="none" spc="150" normalizeH="0" baseline="0" noProof="0" dirty="0" err="1">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img_filtered</a:t>
            </a:r>
            <a:r>
              <a:rPr kumimoji="0" lang="en-US" altLang="zh-CN"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-1, </a:t>
            </a:r>
            <a:r>
              <a:rPr kumimoji="0" lang="en-US" altLang="zh-CN" sz="2000" b="0" i="0" u="none" strike="noStrike" kern="1200" cap="none" spc="150" normalizeH="0" baseline="0" noProof="0" dirty="0" err="1">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kernel_sharpen</a:t>
            </a:r>
            <a:r>
              <a:rPr kumimoji="0" lang="en-US" altLang="zh-CN"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a:t>
            </a:r>
          </a:p>
        </p:txBody>
      </p:sp>
      <p:sp>
        <p:nvSpPr>
          <p:cNvPr id="2" name="文本框 1">
            <a:extLst>
              <a:ext uri="{FF2B5EF4-FFF2-40B4-BE49-F238E27FC236}">
                <a16:creationId xmlns:a16="http://schemas.microsoft.com/office/drawing/2014/main" id="{96B75AD4-1E13-D4FB-54BD-1EB23044D55D}"/>
              </a:ext>
            </a:extLst>
          </p:cNvPr>
          <p:cNvSpPr txBox="1"/>
          <p:nvPr/>
        </p:nvSpPr>
        <p:spPr>
          <a:xfrm>
            <a:off x="156605" y="69742"/>
            <a:ext cx="902811"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b="1" dirty="0">
                <a:solidFill>
                  <a:schemeClr val="accent2"/>
                </a:solidFill>
                <a:latin typeface="+mj-ea"/>
                <a:ea typeface="+mj-ea"/>
              </a:rPr>
              <a:t>锐化</a:t>
            </a:r>
          </a:p>
        </p:txBody>
      </p:sp>
      <p:pic>
        <p:nvPicPr>
          <p:cNvPr id="2050" name="Picture 2">
            <a:extLst>
              <a:ext uri="{FF2B5EF4-FFF2-40B4-BE49-F238E27FC236}">
                <a16:creationId xmlns:a16="http://schemas.microsoft.com/office/drawing/2014/main" id="{5FD46590-A763-49BD-A368-CCF4B343C4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7637" y="0"/>
            <a:ext cx="3524364" cy="3524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 name="Picture 2">
            <a:extLst>
              <a:ext uri="{FF2B5EF4-FFF2-40B4-BE49-F238E27FC236}">
                <a16:creationId xmlns:a16="http://schemas.microsoft.com/office/drawing/2014/main" id="{AF3F880A-EE2F-5456-1E4A-B51BC21ED0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2838" y="3041413"/>
            <a:ext cx="3816587" cy="381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4541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5B1E0-E927-F4B2-9583-DE17919F84FC}"/>
            </a:ext>
          </a:extLst>
        </p:cNvPr>
        <p:cNvGrpSpPr/>
        <p:nvPr/>
      </p:nvGrpSpPr>
      <p:grpSpPr>
        <a:xfrm>
          <a:off x="0" y="0"/>
          <a:ext cx="0" cy="0"/>
          <a:chOff x="0" y="0"/>
          <a:chExt cx="0" cy="0"/>
        </a:xfrm>
      </p:grpSpPr>
      <p:sp>
        <p:nvSpPr>
          <p:cNvPr id="9" name="文本框 8">
            <a:extLst>
              <a:ext uri="{FF2B5EF4-FFF2-40B4-BE49-F238E27FC236}">
                <a16:creationId xmlns:a16="http://schemas.microsoft.com/office/drawing/2014/main" id="{E24C3607-D683-2F99-C32E-ADD2296E8D09}"/>
              </a:ext>
            </a:extLst>
          </p:cNvPr>
          <p:cNvSpPr txBox="1"/>
          <p:nvPr/>
        </p:nvSpPr>
        <p:spPr>
          <a:xfrm>
            <a:off x="224942" y="2975126"/>
            <a:ext cx="2561499" cy="327538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模型训练：在</a:t>
            </a:r>
            <a:r>
              <a:rPr kumimoji="0" lang="en-US" altLang="zh-CN"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YOLOv5</a:t>
            </a:r>
            <a:r>
              <a:rPr kumimoji="0" lang="zh-CN" altLang="en-US"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官方代码基础上，配置本地的数据集路径文件（</a:t>
            </a:r>
            <a:r>
              <a:rPr kumimoji="0" lang="en-US" altLang="zh-CN" sz="2000" b="0" i="0" u="none" strike="noStrike" kern="1200" cap="none" spc="150" normalizeH="0" baseline="0" noProof="0" dirty="0" err="1">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temp_processed_bees_dataset.yaml</a:t>
            </a:r>
            <a:r>
              <a:rPr kumimoji="0" lang="zh-CN" altLang="en-US"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a:t>
            </a:r>
            <a:endParaRPr kumimoji="0" lang="en-US" altLang="zh-CN" sz="20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2" name="文本框 1">
            <a:extLst>
              <a:ext uri="{FF2B5EF4-FFF2-40B4-BE49-F238E27FC236}">
                <a16:creationId xmlns:a16="http://schemas.microsoft.com/office/drawing/2014/main" id="{0C0F1DA1-C4BD-4AE0-7510-67EA2923629D}"/>
              </a:ext>
            </a:extLst>
          </p:cNvPr>
          <p:cNvSpPr txBox="1"/>
          <p:nvPr/>
        </p:nvSpPr>
        <p:spPr>
          <a:xfrm>
            <a:off x="156605" y="69742"/>
            <a:ext cx="2698175"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b="1" dirty="0">
                <a:solidFill>
                  <a:schemeClr val="accent2"/>
                </a:solidFill>
                <a:latin typeface="+mj-ea"/>
                <a:ea typeface="+mj-ea"/>
              </a:rPr>
              <a:t>实验过程与分析</a:t>
            </a:r>
          </a:p>
        </p:txBody>
      </p:sp>
      <p:pic>
        <p:nvPicPr>
          <p:cNvPr id="5124" name="图片 1">
            <a:extLst>
              <a:ext uri="{FF2B5EF4-FFF2-40B4-BE49-F238E27FC236}">
                <a16:creationId xmlns:a16="http://schemas.microsoft.com/office/drawing/2014/main" id="{5DA780B5-F479-9573-E52E-E6FD7844FA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605" y="758984"/>
            <a:ext cx="8188823" cy="21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A645E29A-0E26-55DB-A935-20BB98B670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7898" y="1204598"/>
            <a:ext cx="9474102" cy="4737051"/>
          </a:xfrm>
          <a:prstGeom prst="rect">
            <a:avLst/>
          </a:prstGeom>
        </p:spPr>
      </p:pic>
      <p:sp>
        <p:nvSpPr>
          <p:cNvPr id="5" name="文本框 4">
            <a:extLst>
              <a:ext uri="{FF2B5EF4-FFF2-40B4-BE49-F238E27FC236}">
                <a16:creationId xmlns:a16="http://schemas.microsoft.com/office/drawing/2014/main" id="{1D4969D4-41F0-C83B-380D-6C4020279933}"/>
              </a:ext>
            </a:extLst>
          </p:cNvPr>
          <p:cNvSpPr txBox="1"/>
          <p:nvPr/>
        </p:nvSpPr>
        <p:spPr>
          <a:xfrm>
            <a:off x="3446415" y="5809451"/>
            <a:ext cx="8085611" cy="505395"/>
          </a:xfrm>
          <a:prstGeom prst="rect">
            <a:avLst/>
          </a:prstGeom>
          <a:noFill/>
        </p:spPr>
        <p:txBody>
          <a:bodyPr wrap="non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15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mn-cs"/>
                <a:sym typeface="思源黑体 CN Bold" panose="020B0800000000000000" pitchFamily="34" charset="-122"/>
              </a:rPr>
              <a:t>设置训练参数（</a:t>
            </a:r>
            <a:r>
              <a:rPr kumimoji="0" lang="en-US" altLang="zh-CN" sz="2000" b="0" i="0" u="none" strike="noStrike" kern="1200" cap="none" spc="150" normalizeH="0" baseline="0" noProof="0" dirty="0" err="1">
                <a:ln>
                  <a:noFill/>
                </a:ln>
                <a:solidFill>
                  <a:prstClr val="black"/>
                </a:solidFill>
                <a:effectLst/>
                <a:uLnTx/>
                <a:uFillTx/>
                <a:latin typeface="思源黑体 CN Bold" panose="020B0800000000000000" pitchFamily="34" charset="-122"/>
                <a:ea typeface="思源黑体 CN Bold" panose="020B0800000000000000" pitchFamily="34" charset="-122"/>
                <a:cs typeface="+mn-cs"/>
                <a:sym typeface="思源黑体 CN Bold" panose="020B0800000000000000" pitchFamily="34" charset="-122"/>
              </a:rPr>
              <a:t>img_size</a:t>
            </a:r>
            <a:r>
              <a:rPr kumimoji="0" lang="en-US" altLang="zh-CN" sz="2000" b="0" i="0" u="none" strike="noStrike" kern="1200" cap="none" spc="15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mn-cs"/>
                <a:sym typeface="思源黑体 CN Bold" panose="020B0800000000000000" pitchFamily="34" charset="-122"/>
              </a:rPr>
              <a:t>=416, </a:t>
            </a:r>
            <a:r>
              <a:rPr kumimoji="0" lang="en-US" altLang="zh-CN" sz="2000" b="0" i="0" u="none" strike="noStrike" kern="1200" cap="none" spc="150" normalizeH="0" baseline="0" noProof="0" dirty="0" err="1">
                <a:ln>
                  <a:noFill/>
                </a:ln>
                <a:solidFill>
                  <a:prstClr val="black"/>
                </a:solidFill>
                <a:effectLst/>
                <a:uLnTx/>
                <a:uFillTx/>
                <a:latin typeface="思源黑体 CN Bold" panose="020B0800000000000000" pitchFamily="34" charset="-122"/>
                <a:ea typeface="思源黑体 CN Bold" panose="020B0800000000000000" pitchFamily="34" charset="-122"/>
                <a:cs typeface="+mn-cs"/>
                <a:sym typeface="思源黑体 CN Bold" panose="020B0800000000000000" pitchFamily="34" charset="-122"/>
              </a:rPr>
              <a:t>batch_size</a:t>
            </a:r>
            <a:r>
              <a:rPr kumimoji="0" lang="en-US" altLang="zh-CN" sz="2000" b="0" i="0" u="none" strike="noStrike" kern="1200" cap="none" spc="15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mn-cs"/>
                <a:sym typeface="思源黑体 CN Bold" panose="020B0800000000000000" pitchFamily="34" charset="-122"/>
              </a:rPr>
              <a:t>=6, epochs=30</a:t>
            </a:r>
            <a:r>
              <a:rPr kumimoji="0" lang="zh-CN" altLang="en-US" sz="2000" b="0" i="0" u="none" strike="noStrike" kern="1200" cap="none" spc="15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mn-cs"/>
                <a:sym typeface="思源黑体 CN Bold" panose="020B0800000000000000" pitchFamily="34" charset="-122"/>
              </a:rPr>
              <a:t>）</a:t>
            </a:r>
          </a:p>
        </p:txBody>
      </p:sp>
    </p:spTree>
    <p:extLst>
      <p:ext uri="{BB962C8B-B14F-4D97-AF65-F5344CB8AC3E}">
        <p14:creationId xmlns:p14="http://schemas.microsoft.com/office/powerpoint/2010/main" val="2413958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2D9FDC-3A1C-2E09-058C-615B22911638}"/>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C142CDA3-4DC8-D08D-DA45-3FD9856FE482}"/>
              </a:ext>
            </a:extLst>
          </p:cNvPr>
          <p:cNvSpPr txBox="1"/>
          <p:nvPr/>
        </p:nvSpPr>
        <p:spPr>
          <a:xfrm>
            <a:off x="156605" y="69742"/>
            <a:ext cx="2698175"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b="1" dirty="0">
                <a:solidFill>
                  <a:schemeClr val="accent2"/>
                </a:solidFill>
                <a:latin typeface="+mj-ea"/>
                <a:ea typeface="+mj-ea"/>
              </a:rPr>
              <a:t>实验过程与分析</a:t>
            </a:r>
          </a:p>
        </p:txBody>
      </p:sp>
      <p:pic>
        <p:nvPicPr>
          <p:cNvPr id="5122" name="Picture 2">
            <a:extLst>
              <a:ext uri="{FF2B5EF4-FFF2-40B4-BE49-F238E27FC236}">
                <a16:creationId xmlns:a16="http://schemas.microsoft.com/office/drawing/2014/main" id="{CF31EA28-8F8E-F5E5-1AB2-699A0A2E3B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581" y="646103"/>
            <a:ext cx="5360465" cy="2859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3">
            <a:extLst>
              <a:ext uri="{FF2B5EF4-FFF2-40B4-BE49-F238E27FC236}">
                <a16:creationId xmlns:a16="http://schemas.microsoft.com/office/drawing/2014/main" id="{D79121CF-E7C3-98FF-874C-B179867C0B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1995" y="592962"/>
            <a:ext cx="5442812" cy="291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4">
            <a:extLst>
              <a:ext uri="{FF2B5EF4-FFF2-40B4-BE49-F238E27FC236}">
                <a16:creationId xmlns:a16="http://schemas.microsoft.com/office/drawing/2014/main" id="{F6BA4814-A23B-5FCD-3F57-85392BF84E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5581" y="3557415"/>
            <a:ext cx="5360465" cy="3056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5">
            <a:extLst>
              <a:ext uri="{FF2B5EF4-FFF2-40B4-BE49-F238E27FC236}">
                <a16:creationId xmlns:a16="http://schemas.microsoft.com/office/drawing/2014/main" id="{1DB487ED-B9B1-714B-FBAF-78116F6CA6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4472" y="3557415"/>
            <a:ext cx="5360465" cy="3056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812527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PICTURE" val="#746694;"/>
</p:tagLst>
</file>

<file path=ppt/theme/theme1.xml><?xml version="1.0" encoding="utf-8"?>
<a:theme xmlns:a="http://schemas.openxmlformats.org/drawingml/2006/main" name="1_Office 主题​​">
  <a:themeElements>
    <a:clrScheme name="自定义 10">
      <a:dk1>
        <a:sysClr val="windowText" lastClr="000000"/>
      </a:dk1>
      <a:lt1>
        <a:sysClr val="window" lastClr="FFFFFF"/>
      </a:lt1>
      <a:dk2>
        <a:srgbClr val="44546A"/>
      </a:dk2>
      <a:lt2>
        <a:srgbClr val="E7E6E6"/>
      </a:lt2>
      <a:accent1>
        <a:srgbClr val="07553A"/>
      </a:accent1>
      <a:accent2>
        <a:srgbClr val="CFD468"/>
      </a:accent2>
      <a:accent3>
        <a:srgbClr val="A5A5A5"/>
      </a:accent3>
      <a:accent4>
        <a:srgbClr val="FFC000"/>
      </a:accent4>
      <a:accent5>
        <a:srgbClr val="5B9BD5"/>
      </a:accent5>
      <a:accent6>
        <a:srgbClr val="70AD47"/>
      </a:accent6>
      <a:hlink>
        <a:srgbClr val="0563C1"/>
      </a:hlink>
      <a:folHlink>
        <a:srgbClr val="954F72"/>
      </a:folHlink>
    </a:clrScheme>
    <a:fontScheme name="自定义 8">
      <a:majorFont>
        <a:latin typeface="思源黑体 CN Regular"/>
        <a:ea typeface="思源黑体 CN Regular"/>
        <a:cs typeface=""/>
      </a:majorFont>
      <a:minorFont>
        <a:latin typeface="思源黑体 CN Regular"/>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a:spAutoFit/>
      </a:bodyPr>
      <a:lstStyle>
        <a:defPPr algn="l">
          <a:defRPr sz="2800" dirty="0">
            <a:solidFill>
              <a:schemeClr val="bg1"/>
            </a:solidFill>
            <a:latin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10952</TotalTime>
  <Words>1384</Words>
  <Application>Microsoft Office PowerPoint</Application>
  <PresentationFormat>宽屏</PresentationFormat>
  <Paragraphs>190</Paragraphs>
  <Slides>19</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19</vt:i4>
      </vt:variant>
    </vt:vector>
  </HeadingPairs>
  <TitlesOfParts>
    <vt:vector size="24" baseType="lpstr">
      <vt:lpstr>Times New Roman</vt:lpstr>
      <vt:lpstr>Arial</vt:lpstr>
      <vt:lpstr>思源黑体 CN Bold</vt:lpstr>
      <vt:lpstr>等线</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昔 翰星</dc:creator>
  <cp:lastModifiedBy>19220211 刘</cp:lastModifiedBy>
  <cp:revision>72</cp:revision>
  <dcterms:created xsi:type="dcterms:W3CDTF">2022-04-23T12:15:45Z</dcterms:created>
  <dcterms:modified xsi:type="dcterms:W3CDTF">2025-09-19T03:42:07Z</dcterms:modified>
</cp:coreProperties>
</file>